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81" r:id="rId2"/>
    <p:sldId id="284" r:id="rId3"/>
    <p:sldId id="291" r:id="rId4"/>
    <p:sldId id="287" r:id="rId5"/>
    <p:sldId id="286" r:id="rId6"/>
    <p:sldId id="288" r:id="rId7"/>
    <p:sldId id="290" r:id="rId8"/>
    <p:sldId id="292" r:id="rId9"/>
    <p:sldId id="293" r:id="rId10"/>
    <p:sldId id="295" r:id="rId11"/>
    <p:sldId id="333" r:id="rId12"/>
    <p:sldId id="334" r:id="rId13"/>
    <p:sldId id="335" r:id="rId14"/>
    <p:sldId id="328" r:id="rId15"/>
    <p:sldId id="329" r:id="rId16"/>
    <p:sldId id="330" r:id="rId17"/>
    <p:sldId id="331" r:id="rId18"/>
    <p:sldId id="332" r:id="rId19"/>
    <p:sldId id="325" r:id="rId20"/>
    <p:sldId id="314" r:id="rId21"/>
    <p:sldId id="313" r:id="rId22"/>
    <p:sldId id="300" r:id="rId23"/>
    <p:sldId id="302" r:id="rId24"/>
    <p:sldId id="301" r:id="rId25"/>
    <p:sldId id="311" r:id="rId26"/>
    <p:sldId id="327" r:id="rId27"/>
    <p:sldId id="303" r:id="rId28"/>
    <p:sldId id="326" r:id="rId29"/>
    <p:sldId id="304" r:id="rId30"/>
    <p:sldId id="305" r:id="rId31"/>
    <p:sldId id="306" r:id="rId32"/>
    <p:sldId id="307" r:id="rId33"/>
    <p:sldId id="308" r:id="rId34"/>
  </p:sldIdLst>
  <p:sldSz cx="12192000" cy="6858000"/>
  <p:notesSz cx="6858000" cy="9144000"/>
  <p:embeddedFontLst>
    <p:embeddedFont>
      <p:font typeface="나눔바른고딕" panose="020B0603020101020101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7C80"/>
    <a:srgbClr val="2C0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1935" autoAdjust="0"/>
  </p:normalViewPr>
  <p:slideViewPr>
    <p:cSldViewPr snapToGrid="0">
      <p:cViewPr varScale="1">
        <p:scale>
          <a:sx n="61" d="100"/>
          <a:sy n="61" d="100"/>
        </p:scale>
        <p:origin x="8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D75D72E-E165-4E25-BB9A-49D6633CD654}" type="datetimeFigureOut">
              <a:rPr lang="ko-KR" altLang="en-US" smtClean="0"/>
              <a:pPr/>
              <a:t>2020-12-03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5914B79-A16E-469B-BC33-178E767D32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2020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AR/VR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시장 규모는 </a:t>
            </a:r>
            <a:r>
              <a:rPr lang="ko-KR" altLang="en-US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약 </a:t>
            </a:r>
            <a:r>
              <a:rPr lang="en-US" altLang="ko-KR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188</a:t>
            </a:r>
            <a:r>
              <a:rPr lang="ko-KR" altLang="en-US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억 달러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로 예상됨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국내 시장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연평균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42.9%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성장률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애플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AR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관련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스타트업을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인수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AR </a:t>
            </a:r>
            <a:r>
              <a:rPr lang="ko-KR" altLang="en-US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기능을 지원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하는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LiDAR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센서를 탑재한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아이패드 프로 출시</a:t>
            </a:r>
            <a:endParaRPr lang="en-US" altLang="ko-KR" sz="12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삼성은 </a:t>
            </a:r>
            <a:r>
              <a:rPr lang="en-US" altLang="ko-KR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AR</a:t>
            </a:r>
            <a:r>
              <a:rPr lang="ko-KR" altLang="en-US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B0604000101010101" pitchFamily="50" charset="-127"/>
              </a:rPr>
              <a:t>존</a:t>
            </a:r>
            <a:endParaRPr lang="en-US" altLang="ko-KR" sz="12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14B79-A16E-469B-BC33-178E767D322D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41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53A5D-6B87-4524-B456-5BA78540B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DE7DC2-8EE6-484D-BB75-9A27130D6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D75A3-584B-4FC9-B7C9-3BF1F810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F497-19B9-430E-BE26-F05371ABA3CD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B9633-9185-4701-98ED-DB967084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2CA6E-0473-4E3D-B6AB-82B29817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DA885-7313-477D-A9D3-64FCFBAC3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45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D993D-33E3-49BD-A637-C505F4BC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6DFFD-E6A4-42D9-B199-AD410B136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C8472-DDA4-42A4-B1CF-DA73162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F497-19B9-430E-BE26-F05371ABA3CD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7B975D-6D7B-4B95-8740-9441BF4E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A5CCD-5159-4EF3-AF29-35EC04977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DA885-7313-477D-A9D3-64FCFBAC3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460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4397E3-63E0-490C-AA77-B546AA510C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C5BEA2-9144-47EA-926E-83D0A62DF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C788D-B50D-4399-BB9B-5812D82B5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F497-19B9-430E-BE26-F05371ABA3CD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FA41D-A815-4096-8077-727EEE62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C8C10-101C-46B5-B9B9-B3DA6D70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DA885-7313-477D-A9D3-64FCFBAC3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90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04D67-2979-46FA-BB1F-D72CD268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BB76CF-AA0F-442F-964C-D96096032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76DC2-7500-46D1-9C42-8D5E11F7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F497-19B9-430E-BE26-F05371ABA3CD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FD684C-9DF1-4951-96A2-EC0764074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DC7EE-67A1-48D8-9A6F-621935B1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DA885-7313-477D-A9D3-64FCFBAC3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51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99E0A-F993-40AE-9196-178C7EA1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28FBCD-4CCB-45BE-B1E9-69B83ACE2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D033A-AFE4-4024-A657-85FDF827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F497-19B9-430E-BE26-F05371ABA3CD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686EA-34FD-4560-9993-9CD7E7CFE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A9930-9822-4199-B75C-4C67D0BF3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DA885-7313-477D-A9D3-64FCFBAC3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6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C796C-F49E-45F6-94BD-85051AC6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D636D-F344-4FC4-BE3F-2A40F92B2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F1CCA3-6678-4B7E-8383-CE8795084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D16EB4-BAC3-4E6E-9CCD-DF86659C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F497-19B9-430E-BE26-F05371ABA3CD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40CC-9FA6-420D-8501-8044102A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9CA5A-018A-4011-8F4A-B10676DD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DA885-7313-477D-A9D3-64FCFBAC3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7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8330A-8959-4D1F-B081-390C74DB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1BB794-3067-441F-AC02-BB1BE770D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F8B2FD-09D2-4DEF-947C-B92754CDA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CB65A8-FA3B-4700-9AB0-639CE024E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AC3398-708F-4E89-87A8-D455D9B2D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C251BB-3254-4E24-A3EE-553C4EEE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F497-19B9-430E-BE26-F05371ABA3CD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1D61C4-4CF8-4786-B21B-EE3A30E8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409421-3B05-418C-86D9-AD5E353FC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DA885-7313-477D-A9D3-64FCFBAC3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3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B74A3-CB9B-48A9-B175-6A7509C2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6AFC2E-B8F3-414D-A493-FFFEDD560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F497-19B9-430E-BE26-F05371ABA3CD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B84C91-3646-4019-BD06-7352BB57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3046AA-3EF2-4925-BA9E-84E64587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DA885-7313-477D-A9D3-64FCFBAC3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67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61DAB6-7AB8-46BF-B4E7-825DEA24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F497-19B9-430E-BE26-F05371ABA3CD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EEE3F4-52E2-4B07-BE65-F71E5B439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3B4E27-D167-4C71-890A-79CA4F18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DA885-7313-477D-A9D3-64FCFBAC3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6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7EC64-D337-40FC-A4E9-9CA61637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E8A42B-BDD5-45F2-9359-A1E7276CD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E31A75-F89E-46ED-A23D-EA5371ED9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C1F136-CBBB-4E4D-B74A-F685609E3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F497-19B9-430E-BE26-F05371ABA3CD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3A8843-6EF5-40E2-968D-A47A6857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A0B533-4FA5-4F77-BEE2-BB374A5E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DA885-7313-477D-A9D3-64FCFBAC3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2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8367C-B41D-44FE-8594-4B4652AE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86E338-2865-4F72-BED1-6692D11B5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C69DC1-1EEF-4D5C-BB07-2399F561E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93AE70-E24C-44A8-BD11-B85F9051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F497-19B9-430E-BE26-F05371ABA3CD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59749F-C7D8-4BD5-A86C-AE146EEF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6EDB52-3BD6-41D9-8590-ADF9B6547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DA885-7313-477D-A9D3-64FCFBAC3D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8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7047E7-9F85-46FE-9B01-6F9A3588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25F903-EDD1-4F47-9F7F-BCE0CD95E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2DEC4-E38C-46CF-B04C-2D13100EB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541CF497-19B9-430E-BE26-F05371ABA3CD}" type="datetimeFigureOut">
              <a:rPr lang="ko-KR" altLang="en-US" smtClean="0"/>
              <a:pPr/>
              <a:t>2020-12-03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112B8-73FC-4647-B309-606DA8410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1B736-D121-4C99-B265-D0E7516EA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907DA885-7313-477D-A9D3-64FCFBAC3D1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32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winkleRing/Capstone-Projec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apbox.com/help/tutorial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android.com/guide?hl=ko" TargetMode="External"/><Relationship Id="rId4" Type="http://schemas.openxmlformats.org/officeDocument/2006/relationships/hyperlink" Target="https://docs.mapbox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5350" y="780282"/>
            <a:ext cx="7772400" cy="1302466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 err="1">
                <a:solidFill>
                  <a:srgbClr val="0070C0"/>
                </a:solidFill>
              </a:rPr>
              <a:t>알단지</a:t>
            </a:r>
            <a:br>
              <a:rPr lang="en-US" altLang="ko-KR" sz="5400" b="1" spc="-250" dirty="0">
                <a:solidFill>
                  <a:srgbClr val="3D3C3E"/>
                </a:solidFill>
              </a:rPr>
            </a:br>
            <a:r>
              <a:rPr lang="ko-KR" altLang="en-US" sz="2400" b="1" spc="-250" dirty="0">
                <a:solidFill>
                  <a:srgbClr val="3D3C3E"/>
                </a:solidFill>
              </a:rPr>
              <a:t>부제 </a:t>
            </a:r>
            <a:r>
              <a:rPr lang="en-US" altLang="ko-KR" sz="2400" b="1" spc="-250" dirty="0">
                <a:solidFill>
                  <a:srgbClr val="3D3C3E"/>
                </a:solidFill>
              </a:rPr>
              <a:t>: </a:t>
            </a:r>
            <a:r>
              <a:rPr lang="ko-KR" altLang="en-US" sz="2400" b="1" spc="-250" dirty="0">
                <a:solidFill>
                  <a:srgbClr val="3D3C3E"/>
                </a:solidFill>
              </a:rPr>
              <a:t>단국대 학생들을 위한 통합 어플리케이션</a:t>
            </a:r>
            <a:endParaRPr lang="ko-KR" altLang="en-US" sz="5400" b="1" spc="-250" dirty="0">
              <a:solidFill>
                <a:srgbClr val="0070C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380859" y="4443944"/>
            <a:ext cx="2192016" cy="1688694"/>
          </a:xfrm>
          <a:ln>
            <a:noFill/>
          </a:ln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1400" b="1" spc="-50" dirty="0" err="1">
                <a:solidFill>
                  <a:srgbClr val="0070C0"/>
                </a:solidFill>
                <a:cs typeface="함초롬돋움" panose="020B0604000101010101" pitchFamily="50" charset="-127"/>
              </a:rPr>
              <a:t>팀명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    3KM</a:t>
            </a:r>
          </a:p>
          <a:p>
            <a:pPr algn="l">
              <a:lnSpc>
                <a:spcPct val="100000"/>
              </a:lnSpc>
            </a:pPr>
            <a:r>
              <a:rPr lang="ko-KR" altLang="en-US" sz="1400" b="1" spc="-50" dirty="0">
                <a:solidFill>
                  <a:srgbClr val="0070C0"/>
                </a:solidFill>
                <a:cs typeface="함초롬돋움" panose="020B0604000101010101" pitchFamily="50" charset="-127"/>
              </a:rPr>
              <a:t>팀원</a:t>
            </a: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    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32141306 </a:t>
            </a: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김학재</a:t>
            </a:r>
            <a:endParaRPr lang="en-US" altLang="ko-KR" sz="1400" b="1" spc="-50" dirty="0">
              <a:solidFill>
                <a:schemeClr val="tx1">
                  <a:lumMod val="75000"/>
                  <a:lumOff val="25000"/>
                </a:schemeClr>
              </a:solidFill>
              <a:cs typeface="함초롬돋움" panose="020B0604000101010101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1400" b="1" spc="-50" dirty="0">
                <a:solidFill>
                  <a:srgbClr val="0070C0"/>
                </a:solidFill>
                <a:cs typeface="함초롬돋움" panose="020B0604000101010101" pitchFamily="50" charset="-127"/>
              </a:rPr>
              <a:t>         </a:t>
            </a: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    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32140878 </a:t>
            </a: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김영훈</a:t>
            </a:r>
          </a:p>
          <a:p>
            <a:pPr algn="l">
              <a:lnSpc>
                <a:spcPct val="100000"/>
              </a:lnSpc>
            </a:pP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             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32177200 </a:t>
            </a: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김진용</a:t>
            </a:r>
          </a:p>
          <a:p>
            <a:pPr algn="l">
              <a:lnSpc>
                <a:spcPct val="100000"/>
              </a:lnSpc>
            </a:pP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             </a:t>
            </a:r>
            <a:r>
              <a:rPr lang="en-US" altLang="ko-KR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32141665 </a:t>
            </a:r>
            <a:r>
              <a:rPr lang="ko-KR" altLang="en-US" sz="1400" b="1" spc="-50" dirty="0">
                <a:solidFill>
                  <a:schemeClr val="tx1">
                    <a:lumMod val="75000"/>
                    <a:lumOff val="25000"/>
                  </a:schemeClr>
                </a:solidFill>
                <a:cs typeface="함초롬돋움" panose="020B0604000101010101" pitchFamily="50" charset="-127"/>
              </a:rPr>
              <a:t>민준홍</a:t>
            </a:r>
          </a:p>
          <a:p>
            <a:pPr algn="l">
              <a:lnSpc>
                <a:spcPct val="100000"/>
              </a:lnSpc>
            </a:pPr>
            <a:endParaRPr lang="en-US" altLang="ko-KR" sz="1400" b="1" spc="-50" dirty="0">
              <a:solidFill>
                <a:schemeClr val="tx1">
                  <a:lumMod val="75000"/>
                  <a:lumOff val="25000"/>
                </a:schemeClr>
              </a:solidFill>
              <a:cs typeface="함초롬돋움" panose="020B0604000101010101" pitchFamily="50" charset="-127"/>
            </a:endParaRPr>
          </a:p>
          <a:p>
            <a:pPr algn="l">
              <a:lnSpc>
                <a:spcPct val="100000"/>
              </a:lnSpc>
            </a:pPr>
            <a:endParaRPr lang="en-US" altLang="ko-KR" sz="1400" b="1" spc="-50" dirty="0">
              <a:solidFill>
                <a:schemeClr val="tx1">
                  <a:lumMod val="75000"/>
                  <a:lumOff val="25000"/>
                </a:schemeClr>
              </a:solidFill>
              <a:cs typeface="함초롬돋움" panose="020B0604000101010101" pitchFamily="50" charset="-127"/>
            </a:endParaRPr>
          </a:p>
          <a:p>
            <a:pPr algn="l">
              <a:lnSpc>
                <a:spcPct val="100000"/>
              </a:lnSpc>
            </a:pPr>
            <a:endParaRPr lang="en-US" altLang="ko-KR" sz="1400" b="1" spc="-50" dirty="0">
              <a:solidFill>
                <a:schemeClr val="tx1">
                  <a:lumMod val="75000"/>
                  <a:lumOff val="25000"/>
                </a:schemeClr>
              </a:solidFill>
              <a:cs typeface="함초롬돋움" panose="020B0604000101010101" pitchFamily="50" charset="-127"/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9503568" y="5050990"/>
            <a:ext cx="194659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9503568" y="5420989"/>
            <a:ext cx="194659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6FDC7C-AF7D-4E2B-8907-9887F53E22E3}"/>
              </a:ext>
            </a:extLst>
          </p:cNvPr>
          <p:cNvCxnSpPr>
            <a:cxnSpLocks/>
          </p:cNvCxnSpPr>
          <p:nvPr/>
        </p:nvCxnSpPr>
        <p:spPr>
          <a:xfrm>
            <a:off x="9503568" y="4741594"/>
            <a:ext cx="194659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989ADF4-7DA6-4CE1-9292-D32048D259BB}"/>
              </a:ext>
            </a:extLst>
          </p:cNvPr>
          <p:cNvCxnSpPr/>
          <p:nvPr/>
        </p:nvCxnSpPr>
        <p:spPr>
          <a:xfrm>
            <a:off x="895350" y="3686175"/>
            <a:ext cx="1067752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413862-F52E-4590-A943-A2797EAB2022}"/>
              </a:ext>
            </a:extLst>
          </p:cNvPr>
          <p:cNvSpPr/>
          <p:nvPr/>
        </p:nvSpPr>
        <p:spPr>
          <a:xfrm>
            <a:off x="0" y="0"/>
            <a:ext cx="12192000" cy="2379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D9D797-FE14-4A6E-905E-B9DB7A805330}"/>
              </a:ext>
            </a:extLst>
          </p:cNvPr>
          <p:cNvSpPr/>
          <p:nvPr/>
        </p:nvSpPr>
        <p:spPr>
          <a:xfrm>
            <a:off x="0" y="6624531"/>
            <a:ext cx="12192000" cy="2379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1C6D200-0E9D-46D0-ABA9-AE3F5B31832E}"/>
              </a:ext>
            </a:extLst>
          </p:cNvPr>
          <p:cNvCxnSpPr>
            <a:cxnSpLocks/>
          </p:cNvCxnSpPr>
          <p:nvPr/>
        </p:nvCxnSpPr>
        <p:spPr>
          <a:xfrm>
            <a:off x="9503568" y="5744839"/>
            <a:ext cx="194659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11D4ABC-60C8-423B-9C87-2CD7C4CE8FF9}"/>
              </a:ext>
            </a:extLst>
          </p:cNvPr>
          <p:cNvCxnSpPr>
            <a:cxnSpLocks/>
          </p:cNvCxnSpPr>
          <p:nvPr/>
        </p:nvCxnSpPr>
        <p:spPr>
          <a:xfrm>
            <a:off x="9503568" y="6106294"/>
            <a:ext cx="194659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9" y="923956"/>
            <a:ext cx="144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환경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791175-CD86-4C40-BCAC-10FD226EAF66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D83CE59-5DE3-4613-B812-A73816E5B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C9C788-2AA8-4DB2-AD0A-7C55A7B1A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7" y="2831566"/>
            <a:ext cx="10360186" cy="3102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45E1F-6CF8-4962-90C4-4EDF06BBB026}"/>
              </a:ext>
            </a:extLst>
          </p:cNvPr>
          <p:cNvSpPr txBox="1"/>
          <p:nvPr/>
        </p:nvSpPr>
        <p:spPr>
          <a:xfrm>
            <a:off x="342899" y="1310960"/>
            <a:ext cx="624708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협업을 위해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repository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 개발한 기능을 합칠 수 있도록 작업 환경 조성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https://github.com/TwinkleRing/Capstone-Project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25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7" y="923955"/>
            <a:ext cx="338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시간표 추가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DB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4EB905-C061-474E-A686-0BDA64369748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389018E-82FE-4231-88BB-6BA5E2B1D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657562-2D25-42FF-A299-82DA826E1BDF}"/>
              </a:ext>
            </a:extLst>
          </p:cNvPr>
          <p:cNvSpPr txBox="1"/>
          <p:nvPr/>
        </p:nvSpPr>
        <p:spPr>
          <a:xfrm>
            <a:off x="342898" y="1324065"/>
            <a:ext cx="873409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단국대학교 종합시간표 홈페이지를 크롤링하여 엑셀 파일로 저장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안드로이드에서의 사용을 위해 </a:t>
            </a:r>
            <a:r>
              <a:rPr lang="en-US" altLang="ko-KR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FirebaseDB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AECA73-CF28-4E15-BCDA-76E7B830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34" y="2685264"/>
            <a:ext cx="4690101" cy="3248781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B873A8B-653F-40FF-97BB-13D7809A9A9B}"/>
              </a:ext>
            </a:extLst>
          </p:cNvPr>
          <p:cNvSpPr/>
          <p:nvPr/>
        </p:nvSpPr>
        <p:spPr>
          <a:xfrm>
            <a:off x="5784393" y="3857367"/>
            <a:ext cx="819807" cy="5583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B83EEB0-BFE2-45F0-891F-02EF443DD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36" y="2191606"/>
            <a:ext cx="3933276" cy="4426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516AE25-0E91-4286-92EA-4A74EB8C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88" y="2663063"/>
            <a:ext cx="4690101" cy="32487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60142C-4C4C-42DC-B167-C79E52770B25}"/>
              </a:ext>
            </a:extLst>
          </p:cNvPr>
          <p:cNvSpPr txBox="1"/>
          <p:nvPr/>
        </p:nvSpPr>
        <p:spPr>
          <a:xfrm>
            <a:off x="8907464" y="2531375"/>
            <a:ext cx="2660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{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}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형태로 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28991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7" y="923955"/>
            <a:ext cx="394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시간표 추가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4EB905-C061-474E-A686-0BDA64369748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389018E-82FE-4231-88BB-6BA5E2B1D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657562-2D25-42FF-A299-82DA826E1BDF}"/>
              </a:ext>
            </a:extLst>
          </p:cNvPr>
          <p:cNvSpPr txBox="1"/>
          <p:nvPr/>
        </p:nvSpPr>
        <p:spPr>
          <a:xfrm>
            <a:off x="342898" y="1324065"/>
            <a:ext cx="873409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TextView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setOnQueryListener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내의 데이터 검색 기능 수행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키워드만 검색해도 검색 내용이 나오도록 설정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F97ED4-0F3F-4F6C-BC95-BB821F405581}"/>
              </a:ext>
            </a:extLst>
          </p:cNvPr>
          <p:cNvGrpSpPr/>
          <p:nvPr/>
        </p:nvGrpSpPr>
        <p:grpSpPr>
          <a:xfrm>
            <a:off x="492535" y="2468829"/>
            <a:ext cx="6710508" cy="1234080"/>
            <a:chOff x="512329" y="3365995"/>
            <a:chExt cx="6710508" cy="12340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CADE7A-854A-4405-A4C8-7C62DA79F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329" y="3365995"/>
              <a:ext cx="6710508" cy="1234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1C6E716-003A-414F-B61D-D2566F4C0C36}"/>
                </a:ext>
              </a:extLst>
            </p:cNvPr>
            <p:cNvCxnSpPr/>
            <p:nvPr/>
          </p:nvCxnSpPr>
          <p:spPr>
            <a:xfrm>
              <a:off x="1727201" y="3537528"/>
              <a:ext cx="146858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7E66A4D-B736-4AB9-AA8C-842A18B98942}"/>
              </a:ext>
            </a:extLst>
          </p:cNvPr>
          <p:cNvSpPr/>
          <p:nvPr/>
        </p:nvSpPr>
        <p:spPr>
          <a:xfrm>
            <a:off x="7328025" y="3603548"/>
            <a:ext cx="1089890" cy="443339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F0B52D-1490-48A9-9A84-B6A0C2BDD1F2}"/>
              </a:ext>
            </a:extLst>
          </p:cNvPr>
          <p:cNvGrpSpPr/>
          <p:nvPr/>
        </p:nvGrpSpPr>
        <p:grpSpPr>
          <a:xfrm>
            <a:off x="8417915" y="1438707"/>
            <a:ext cx="3209467" cy="4974566"/>
            <a:chOff x="8241103" y="1014241"/>
            <a:chExt cx="3209467" cy="497456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ECBC96-6238-41C6-884B-43DAFA3EE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6763" y="1324065"/>
              <a:ext cx="2823807" cy="46647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6C0DFF0-017A-4225-9E33-0E0AD2A7DED9}"/>
                </a:ext>
              </a:extLst>
            </p:cNvPr>
            <p:cNvSpPr/>
            <p:nvPr/>
          </p:nvSpPr>
          <p:spPr>
            <a:xfrm>
              <a:off x="8689067" y="1398962"/>
              <a:ext cx="775855" cy="3694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38E60F-F04E-43A3-B7F9-376F45E6F1D4}"/>
                </a:ext>
              </a:extLst>
            </p:cNvPr>
            <p:cNvSpPr txBox="1"/>
            <p:nvPr/>
          </p:nvSpPr>
          <p:spPr>
            <a:xfrm>
              <a:off x="8241103" y="1014241"/>
              <a:ext cx="1671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키워드 검색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5AA8A00-8C3B-4826-80E2-9EE50A92F93D}"/>
              </a:ext>
            </a:extLst>
          </p:cNvPr>
          <p:cNvSpPr txBox="1"/>
          <p:nvPr/>
        </p:nvSpPr>
        <p:spPr>
          <a:xfrm>
            <a:off x="2753279" y="3799955"/>
            <a:ext cx="2189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쿼리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A2F389-E461-4524-A7C4-E5DB46765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51" y="4227610"/>
            <a:ext cx="6315075" cy="1171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2DB69E1-5A6D-4DCA-B78C-ABB3FA76F62E}"/>
              </a:ext>
            </a:extLst>
          </p:cNvPr>
          <p:cNvSpPr txBox="1"/>
          <p:nvPr/>
        </p:nvSpPr>
        <p:spPr>
          <a:xfrm>
            <a:off x="2753279" y="5548373"/>
            <a:ext cx="2189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버튼 클릭 시 동작</a:t>
            </a:r>
          </a:p>
        </p:txBody>
      </p:sp>
    </p:spTree>
    <p:extLst>
      <p:ext uri="{BB962C8B-B14F-4D97-AF65-F5344CB8AC3E}">
        <p14:creationId xmlns:p14="http://schemas.microsoft.com/office/powerpoint/2010/main" val="2777450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8" y="923955"/>
            <a:ext cx="304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시간표 추가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UI</a:t>
            </a:r>
            <a:endParaRPr lang="ko-KR" altLang="en-US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4EB905-C061-474E-A686-0BDA64369748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389018E-82FE-4231-88BB-6BA5E2B1D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657562-2D25-42FF-A299-82DA826E1BDF}"/>
              </a:ext>
            </a:extLst>
          </p:cNvPr>
          <p:cNvSpPr txBox="1"/>
          <p:nvPr/>
        </p:nvSpPr>
        <p:spPr>
          <a:xfrm>
            <a:off x="342898" y="1314495"/>
            <a:ext cx="873409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Schedule Layout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RecyclerView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강의 목록과 시간표 구현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시간표에서 선택하여 추가하는 것 뿐만 아니라 직접 입력하여 시간표에 추가할 수 있도록 설정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67C573-E67C-47CD-8D08-D307415C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71" y="2199074"/>
            <a:ext cx="2389865" cy="4396572"/>
          </a:xfrm>
          <a:prstGeom prst="rect">
            <a:avLst/>
          </a:prstGeom>
          <a:ln>
            <a:solidFill>
              <a:schemeClr val="tx1">
                <a:alpha val="8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8636DE-1188-441B-89AE-FD89C073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397" y="2835260"/>
            <a:ext cx="3293205" cy="3124200"/>
          </a:xfrm>
          <a:prstGeom prst="rect">
            <a:avLst/>
          </a:prstGeom>
          <a:ln>
            <a:solidFill>
              <a:schemeClr val="tx1">
                <a:alpha val="8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576944A-9855-4754-9C98-2DCB02498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763" y="2308126"/>
            <a:ext cx="2766807" cy="3906521"/>
          </a:xfrm>
          <a:prstGeom prst="rect">
            <a:avLst/>
          </a:prstGeom>
          <a:ln>
            <a:solidFill>
              <a:schemeClr val="tx1">
                <a:alpha val="80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2D2681-C814-415E-8C9C-AC986DBC53DF}"/>
              </a:ext>
            </a:extLst>
          </p:cNvPr>
          <p:cNvSpPr/>
          <p:nvPr/>
        </p:nvSpPr>
        <p:spPr>
          <a:xfrm>
            <a:off x="2893127" y="3221296"/>
            <a:ext cx="431109" cy="341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E9C21F6-32FF-44FF-A606-35A955B25AC7}"/>
              </a:ext>
            </a:extLst>
          </p:cNvPr>
          <p:cNvSpPr/>
          <p:nvPr/>
        </p:nvSpPr>
        <p:spPr>
          <a:xfrm>
            <a:off x="3476913" y="3973965"/>
            <a:ext cx="819807" cy="325479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1F45A1C-17EF-4F45-893C-DA965692AF56}"/>
              </a:ext>
            </a:extLst>
          </p:cNvPr>
          <p:cNvSpPr/>
          <p:nvPr/>
        </p:nvSpPr>
        <p:spPr>
          <a:xfrm>
            <a:off x="7872247" y="3970896"/>
            <a:ext cx="819807" cy="325479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D6DEF9-BBC1-4D57-A17B-BC5EE169780A}"/>
              </a:ext>
            </a:extLst>
          </p:cNvPr>
          <p:cNvSpPr txBox="1"/>
          <p:nvPr/>
        </p:nvSpPr>
        <p:spPr>
          <a:xfrm>
            <a:off x="2711970" y="2917771"/>
            <a:ext cx="612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Click!</a:t>
            </a:r>
            <a:endParaRPr lang="ko-KR" altLang="en-US" sz="14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980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8" y="923956"/>
            <a:ext cx="4889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0DC88B-1286-4476-8804-D1E2B8B6ABBD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A00E04F-91B8-4F24-AD83-02D74298F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DB8667-4D75-4E60-8433-BE99F21918D7}"/>
              </a:ext>
            </a:extLst>
          </p:cNvPr>
          <p:cNvSpPr txBox="1"/>
          <p:nvPr/>
        </p:nvSpPr>
        <p:spPr>
          <a:xfrm>
            <a:off x="342898" y="1324066"/>
            <a:ext cx="1011174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알람을 설정하는데 사용하는 데이터를 저장하기 위한 데이터베이스가 필요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내장 데이터베이스인 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4607CF-F333-4CE8-BA11-4864C7214229}"/>
              </a:ext>
            </a:extLst>
          </p:cNvPr>
          <p:cNvGrpSpPr/>
          <p:nvPr/>
        </p:nvGrpSpPr>
        <p:grpSpPr>
          <a:xfrm>
            <a:off x="1210933" y="2793886"/>
            <a:ext cx="9863847" cy="3576126"/>
            <a:chOff x="1225685" y="2688183"/>
            <a:chExt cx="9640111" cy="33687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390607-303E-4528-9165-045EA2970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2893" y="2688183"/>
              <a:ext cx="9066213" cy="3257589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72A38F4-D5C7-40BF-90F0-4460E791FBCA}"/>
                </a:ext>
              </a:extLst>
            </p:cNvPr>
            <p:cNvCxnSpPr>
              <a:cxnSpLocks/>
            </p:cNvCxnSpPr>
            <p:nvPr/>
          </p:nvCxnSpPr>
          <p:spPr>
            <a:xfrm>
              <a:off x="3416469" y="3793788"/>
              <a:ext cx="139872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8CBE52E-F059-4B50-AD03-DF390B774A38}"/>
                </a:ext>
              </a:extLst>
            </p:cNvPr>
            <p:cNvSpPr/>
            <p:nvPr/>
          </p:nvSpPr>
          <p:spPr>
            <a:xfrm>
              <a:off x="1225685" y="4795736"/>
              <a:ext cx="9640111" cy="1261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42D98C-2AF5-422B-BCAC-17F7A887C5BD}"/>
              </a:ext>
            </a:extLst>
          </p:cNvPr>
          <p:cNvSpPr txBox="1"/>
          <p:nvPr/>
        </p:nvSpPr>
        <p:spPr>
          <a:xfrm>
            <a:off x="2721269" y="5195380"/>
            <a:ext cx="6671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" panose="020B0600000101010101" charset="-127"/>
                <a:ea typeface="나눔바른고딕" panose="020B0600000101010101" charset="-127"/>
              </a:rPr>
              <a:t>테이블 속성 </a:t>
            </a:r>
            <a:r>
              <a:rPr lang="en-US" altLang="ko-KR" sz="1600" b="1" dirty="0"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lang="ko-KR" altLang="en-US" sz="1600" b="1" dirty="0">
                <a:latin typeface="나눔바른고딕" panose="020B0600000101010101" charset="-127"/>
                <a:ea typeface="나눔바른고딕" panose="020B0600000101010101" charset="-127"/>
              </a:rPr>
              <a:t>강의 아이디</a:t>
            </a:r>
            <a:r>
              <a:rPr lang="en-US" altLang="ko-KR" sz="1600" b="1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ko-KR" altLang="en-US" sz="1600" b="1" dirty="0" err="1">
                <a:latin typeface="나눔바른고딕" panose="020B0600000101010101" charset="-127"/>
                <a:ea typeface="나눔바른고딕" panose="020B0600000101010101" charset="-127"/>
              </a:rPr>
              <a:t>기본키</a:t>
            </a:r>
            <a:r>
              <a:rPr lang="en-US" altLang="ko-KR" sz="1600" b="1" dirty="0">
                <a:latin typeface="나눔바른고딕" panose="020B0600000101010101" charset="-127"/>
                <a:ea typeface="나눔바른고딕" panose="020B0600000101010101" charset="-127"/>
              </a:rPr>
              <a:t>), </a:t>
            </a:r>
            <a:r>
              <a:rPr lang="ko-KR" altLang="en-US" sz="1600" b="1" dirty="0">
                <a:latin typeface="나눔바른고딕" panose="020B0600000101010101" charset="-127"/>
                <a:ea typeface="나눔바른고딕" panose="020B0600000101010101" charset="-127"/>
              </a:rPr>
              <a:t>강의 이름</a:t>
            </a:r>
            <a:r>
              <a:rPr lang="en-US" altLang="ko-KR" sz="1600" b="1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600" b="1" dirty="0">
                <a:latin typeface="나눔바른고딕" panose="020B0600000101010101" charset="-127"/>
                <a:ea typeface="나눔바른고딕" panose="020B0600000101010101" charset="-127"/>
              </a:rPr>
              <a:t>시작 날짜</a:t>
            </a:r>
            <a:r>
              <a:rPr lang="en-US" altLang="ko-KR" sz="1600" b="1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600" b="1" dirty="0">
                <a:latin typeface="나눔바른고딕" panose="020B0600000101010101" charset="-127"/>
                <a:ea typeface="나눔바른고딕" panose="020B0600000101010101" charset="-127"/>
              </a:rPr>
              <a:t>종료 날짜 </a:t>
            </a:r>
            <a:r>
              <a:rPr lang="en-US" altLang="ko-KR" sz="1600" b="1" dirty="0">
                <a:latin typeface="나눔바른고딕" panose="020B0600000101010101" charset="-127"/>
                <a:ea typeface="나눔바른고딕" panose="020B0600000101010101" charset="-127"/>
              </a:rPr>
              <a:t>,</a:t>
            </a:r>
            <a:r>
              <a:rPr lang="ko-KR" altLang="en-US" sz="1600" b="1" dirty="0">
                <a:latin typeface="나눔바른고딕" panose="020B0600000101010101" charset="-127"/>
                <a:ea typeface="나눔바른고딕" panose="020B0600000101010101" charset="-127"/>
              </a:rPr>
              <a:t> 횟수</a:t>
            </a:r>
            <a:r>
              <a:rPr lang="en-US" altLang="ko-KR" sz="1600" b="1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600" b="1" dirty="0">
                <a:latin typeface="나눔바른고딕" panose="020B0600000101010101" charset="-127"/>
                <a:ea typeface="나눔바른고딕" panose="020B0600000101010101" charset="-127"/>
              </a:rPr>
              <a:t>요일</a:t>
            </a:r>
          </a:p>
        </p:txBody>
      </p:sp>
    </p:spTree>
    <p:extLst>
      <p:ext uri="{BB962C8B-B14F-4D97-AF65-F5344CB8AC3E}">
        <p14:creationId xmlns:p14="http://schemas.microsoft.com/office/powerpoint/2010/main" val="296625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465889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0DC88B-1286-4476-8804-D1E2B8B6ABBD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A00E04F-91B8-4F24-AD83-02D74298F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B1ACB57-911C-4EAF-A366-D89C362D1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23" y="2875950"/>
            <a:ext cx="9701216" cy="19579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3E08239-6646-4014-BAE6-15C31B4DACA9}"/>
              </a:ext>
            </a:extLst>
          </p:cNvPr>
          <p:cNvSpPr txBox="1"/>
          <p:nvPr/>
        </p:nvSpPr>
        <p:spPr>
          <a:xfrm>
            <a:off x="4861881" y="4967898"/>
            <a:ext cx="2053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AlarmReceiver.java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883C4C-1DA5-4879-88A5-ABF421C2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913" y="4516552"/>
            <a:ext cx="4003782" cy="120693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4CC322-F354-4B30-AC21-EEC4F9412790}"/>
              </a:ext>
            </a:extLst>
          </p:cNvPr>
          <p:cNvCxnSpPr>
            <a:cxnSpLocks/>
          </p:cNvCxnSpPr>
          <p:nvPr/>
        </p:nvCxnSpPr>
        <p:spPr>
          <a:xfrm>
            <a:off x="1108953" y="3652737"/>
            <a:ext cx="27626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9B37FC-213A-4182-AACF-B7367DA8FF40}"/>
              </a:ext>
            </a:extLst>
          </p:cNvPr>
          <p:cNvSpPr txBox="1"/>
          <p:nvPr/>
        </p:nvSpPr>
        <p:spPr>
          <a:xfrm>
            <a:off x="342898" y="923956"/>
            <a:ext cx="3175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푸시 알람 설정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15CBF8-D608-40E1-9A94-01299DC1440F}"/>
              </a:ext>
            </a:extLst>
          </p:cNvPr>
          <p:cNvCxnSpPr/>
          <p:nvPr/>
        </p:nvCxnSpPr>
        <p:spPr>
          <a:xfrm>
            <a:off x="2636196" y="4833920"/>
            <a:ext cx="61284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12A796-9C63-48F0-A091-93F52B611EFD}"/>
              </a:ext>
            </a:extLst>
          </p:cNvPr>
          <p:cNvSpPr txBox="1"/>
          <p:nvPr/>
        </p:nvSpPr>
        <p:spPr>
          <a:xfrm>
            <a:off x="2090178" y="4838213"/>
            <a:ext cx="1855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생성한 </a:t>
            </a:r>
            <a:r>
              <a:rPr lang="ko-KR" altLang="en-US" sz="16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푸시를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전송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6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E74D3-0B31-413D-9B9E-54F042CBD624}"/>
              </a:ext>
            </a:extLst>
          </p:cNvPr>
          <p:cNvSpPr txBox="1"/>
          <p:nvPr/>
        </p:nvSpPr>
        <p:spPr>
          <a:xfrm>
            <a:off x="8649437" y="5756133"/>
            <a:ext cx="2085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생성한 푸시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 예시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FA5279-B311-4F15-99EE-192C142F87B4}"/>
              </a:ext>
            </a:extLst>
          </p:cNvPr>
          <p:cNvSpPr txBox="1"/>
          <p:nvPr/>
        </p:nvSpPr>
        <p:spPr>
          <a:xfrm>
            <a:off x="342898" y="1324066"/>
            <a:ext cx="10111742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NotificationCompat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i="0" dirty="0">
                <a:effectLst/>
                <a:latin typeface="나눔바른고딕" panose="020B0600000101010101" charset="-127"/>
                <a:ea typeface="나눔바른고딕" panose="020B0600000101010101" charset="-127"/>
              </a:rPr>
              <a:t>-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 Android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나눔바른고딕" panose="020B0600000101010101" charset="-127"/>
                <a:ea typeface="나눔바른고딕" panose="020B0600000101010101" charset="-127"/>
              </a:rPr>
              <a:t>지원 라이브러리인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NotificationCompat.Builder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사용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 콘텐츠와 채널을 설정하여 푸시 알람을 생성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333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0DC88B-1286-4476-8804-D1E2B8B6ABBD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A00E04F-91B8-4F24-AD83-02D74298F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16E313-99E2-44DF-994A-5B5AB9EBD7F7}"/>
              </a:ext>
            </a:extLst>
          </p:cNvPr>
          <p:cNvSpPr txBox="1"/>
          <p:nvPr/>
        </p:nvSpPr>
        <p:spPr>
          <a:xfrm>
            <a:off x="342897" y="1294367"/>
            <a:ext cx="10690862" cy="17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서비스는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애플리케이션 구성 요소로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백그라운드에서 오래 실행되는 작업을 구현할 때 사용</a:t>
            </a:r>
            <a:endParaRPr lang="en-US" altLang="ko-KR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알람을 설정하면 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설정한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알람의 정보와 현재 요일 및 시간을 비교하는 작업을 반복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설정한 시간이 되면 앱 내부에서 알람이 울리고</a:t>
            </a:r>
            <a:r>
              <a:rPr lang="en-US" altLang="ko-KR" sz="18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BroadcastReceiver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이 이벤트를 수신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C0EED3-B958-4CCA-94D8-C8FEFBBE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741" y="3444185"/>
            <a:ext cx="4067175" cy="3524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65856C-1C55-40A1-A1B5-68E2426F66D1}"/>
              </a:ext>
            </a:extLst>
          </p:cNvPr>
          <p:cNvSpPr txBox="1"/>
          <p:nvPr/>
        </p:nvSpPr>
        <p:spPr>
          <a:xfrm>
            <a:off x="5206832" y="4598565"/>
            <a:ext cx="1647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MyService.java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6FB30-AE2D-412D-9253-CD4B89DAF843}"/>
              </a:ext>
            </a:extLst>
          </p:cNvPr>
          <p:cNvSpPr txBox="1"/>
          <p:nvPr/>
        </p:nvSpPr>
        <p:spPr>
          <a:xfrm>
            <a:off x="342898" y="923956"/>
            <a:ext cx="406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백그라운드 실행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FAB6D1A-A57E-4557-898F-7E21D99816C6}"/>
              </a:ext>
            </a:extLst>
          </p:cNvPr>
          <p:cNvCxnSpPr>
            <a:cxnSpLocks/>
          </p:cNvCxnSpPr>
          <p:nvPr/>
        </p:nvCxnSpPr>
        <p:spPr>
          <a:xfrm>
            <a:off x="6594611" y="3728672"/>
            <a:ext cx="81786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81DFAEE8-0471-43C3-9E82-CD5A3F840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" y="3903628"/>
            <a:ext cx="10401300" cy="723900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DE48A9F-4CCF-4821-866A-465FD04CB21D}"/>
              </a:ext>
            </a:extLst>
          </p:cNvPr>
          <p:cNvCxnSpPr>
            <a:cxnSpLocks/>
          </p:cNvCxnSpPr>
          <p:nvPr/>
        </p:nvCxnSpPr>
        <p:spPr>
          <a:xfrm>
            <a:off x="2237362" y="4503906"/>
            <a:ext cx="24221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CDA48B2-CB91-434F-9FE9-95491D417E61}"/>
              </a:ext>
            </a:extLst>
          </p:cNvPr>
          <p:cNvCxnSpPr>
            <a:cxnSpLocks/>
          </p:cNvCxnSpPr>
          <p:nvPr/>
        </p:nvCxnSpPr>
        <p:spPr>
          <a:xfrm>
            <a:off x="2918298" y="4527429"/>
            <a:ext cx="1089498" cy="894780"/>
          </a:xfrm>
          <a:prstGeom prst="bentConnector3">
            <a:avLst>
              <a:gd name="adj1" fmla="val 893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292D6C1-B72A-4F9C-89B7-A86984C79965}"/>
              </a:ext>
            </a:extLst>
          </p:cNvPr>
          <p:cNvSpPr txBox="1"/>
          <p:nvPr/>
        </p:nvSpPr>
        <p:spPr>
          <a:xfrm>
            <a:off x="4007796" y="5227807"/>
            <a:ext cx="526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600" b="1" u="none" strike="noStrike" cap="none" normalizeH="0" baseline="0" dirty="0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내부 </a:t>
            </a:r>
            <a:r>
              <a:rPr kumimoji="0" lang="ko-KR" altLang="ko-KR" sz="1600" b="1" u="none" strike="noStrike" cap="none" normalizeH="0" baseline="0" dirty="0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알람이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실행되고</a:t>
            </a:r>
            <a:r>
              <a:rPr kumimoji="0" lang="ko-KR" altLang="en-US" sz="1600" b="1" u="none" strike="noStrike" cap="none" normalizeH="0" baseline="0" dirty="0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 이벤트를 </a:t>
            </a:r>
            <a:r>
              <a:rPr kumimoji="0" lang="ko-KR" altLang="ko-KR" sz="1600" b="1" u="none" strike="noStrike" cap="none" normalizeH="0" baseline="0" dirty="0" err="1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브로드캐스</a:t>
            </a:r>
            <a:r>
              <a:rPr kumimoji="0" lang="ko-KR" altLang="en-US" sz="1600" b="1" u="none" strike="noStrike" cap="none" normalizeH="0" baseline="0" dirty="0" err="1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팅</a:t>
            </a:r>
            <a:r>
              <a:rPr kumimoji="0" lang="ko-KR" altLang="en-US" sz="1600" b="1" u="none" strike="noStrike" cap="none" normalizeH="0" baseline="0" dirty="0">
                <a:ln>
                  <a:noFill/>
                </a:ln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해주는 메서드</a:t>
            </a:r>
            <a:endParaRPr kumimoji="0" lang="ko-KR" altLang="ko-KR" sz="1600" b="1" u="none" strike="noStrike" cap="none" normalizeH="0" baseline="0" dirty="0">
              <a:ln>
                <a:noFill/>
              </a:ln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38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D332DE96-8FE6-4486-97E3-248C09B2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575" y="2301857"/>
            <a:ext cx="3956529" cy="2807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0DC88B-1286-4476-8804-D1E2B8B6ABBD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A00E04F-91B8-4F24-AD83-02D74298F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16E313-99E2-44DF-994A-5B5AB9EBD7F7}"/>
              </a:ext>
            </a:extLst>
          </p:cNvPr>
          <p:cNvSpPr txBox="1"/>
          <p:nvPr/>
        </p:nvSpPr>
        <p:spPr>
          <a:xfrm>
            <a:off x="342897" y="1293291"/>
            <a:ext cx="640474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안드로이드에서 알람이 울리는 등 이벤트 발생 시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방송 신호가 발신 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방송 신호를 받아 푸시 알람이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디바이스로 전송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되도록 구현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FB1D96-1FB1-4C93-8BBA-A4E52C7A3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6" y="4206336"/>
            <a:ext cx="5712246" cy="4658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B65ADD-6380-46C8-8487-07D64CBA0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48" y="4614428"/>
            <a:ext cx="5621041" cy="2750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C4A333-CAA0-47A0-8E2E-45148322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551" y="4904043"/>
            <a:ext cx="4829591" cy="41064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5F9DC-A4C4-415B-9B96-655C2712E921}"/>
              </a:ext>
            </a:extLst>
          </p:cNvPr>
          <p:cNvCxnSpPr>
            <a:cxnSpLocks/>
          </p:cNvCxnSpPr>
          <p:nvPr/>
        </p:nvCxnSpPr>
        <p:spPr>
          <a:xfrm>
            <a:off x="3070710" y="5220051"/>
            <a:ext cx="74306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F1A1AE-1533-4E2B-83F8-C051798FC4BB}"/>
              </a:ext>
            </a:extLst>
          </p:cNvPr>
          <p:cNvCxnSpPr>
            <a:cxnSpLocks/>
          </p:cNvCxnSpPr>
          <p:nvPr/>
        </p:nvCxnSpPr>
        <p:spPr>
          <a:xfrm>
            <a:off x="1878382" y="4889520"/>
            <a:ext cx="8695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F0773F7-2979-4622-9AFF-DBB39E50D4CF}"/>
              </a:ext>
            </a:extLst>
          </p:cNvPr>
          <p:cNvSpPr txBox="1"/>
          <p:nvPr/>
        </p:nvSpPr>
        <p:spPr>
          <a:xfrm>
            <a:off x="2559717" y="5736167"/>
            <a:ext cx="3549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onReceive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메서드가 방송 신호를 받으면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notify()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설정해 놓은 푸시 알람이 전송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DB3C03-67FA-4366-B8CD-46C76FA57226}"/>
              </a:ext>
            </a:extLst>
          </p:cNvPr>
          <p:cNvSpPr/>
          <p:nvPr/>
        </p:nvSpPr>
        <p:spPr>
          <a:xfrm>
            <a:off x="7989531" y="3388441"/>
            <a:ext cx="3423634" cy="97598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A8BD3-D90E-4783-9A94-D76CDFD284C3}"/>
              </a:ext>
            </a:extLst>
          </p:cNvPr>
          <p:cNvSpPr txBox="1"/>
          <p:nvPr/>
        </p:nvSpPr>
        <p:spPr>
          <a:xfrm>
            <a:off x="8782627" y="5220051"/>
            <a:ext cx="217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" panose="020B0600000101010101" charset="-127"/>
                <a:ea typeface="나눔바른고딕" panose="020B0600000101010101" charset="-127"/>
              </a:rPr>
              <a:t>푸시 알람이 도착한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28E9EB5-60F4-4377-B86A-14CD33032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780" y="2669549"/>
            <a:ext cx="4810125" cy="4857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6FF950-3E26-46EE-B439-8287E2D91C02}"/>
              </a:ext>
            </a:extLst>
          </p:cNvPr>
          <p:cNvSpPr txBox="1"/>
          <p:nvPr/>
        </p:nvSpPr>
        <p:spPr>
          <a:xfrm>
            <a:off x="1391891" y="3096054"/>
            <a:ext cx="3724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BroadcastReceiver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상속받은 클래스를 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AndroidManifest.xml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70551A-B3D8-444C-830E-FFABD5AFA894}"/>
              </a:ext>
            </a:extLst>
          </p:cNvPr>
          <p:cNvSpPr txBox="1"/>
          <p:nvPr/>
        </p:nvSpPr>
        <p:spPr>
          <a:xfrm>
            <a:off x="342896" y="923956"/>
            <a:ext cx="5712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en-US" altLang="ko-KR" sz="20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BroadCastReceiver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푸시 전송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17FE53A-3DFA-4C73-B020-3D5E46DD5AC5}"/>
              </a:ext>
            </a:extLst>
          </p:cNvPr>
          <p:cNvCxnSpPr>
            <a:cxnSpLocks/>
          </p:cNvCxnSpPr>
          <p:nvPr/>
        </p:nvCxnSpPr>
        <p:spPr>
          <a:xfrm>
            <a:off x="1108388" y="2999112"/>
            <a:ext cx="74217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656F83A-F0E2-4F5F-83EF-CA678F065154}"/>
              </a:ext>
            </a:extLst>
          </p:cNvPr>
          <p:cNvCxnSpPr>
            <a:endCxn id="25" idx="1"/>
          </p:cNvCxnSpPr>
          <p:nvPr/>
        </p:nvCxnSpPr>
        <p:spPr>
          <a:xfrm rot="16200000" flipH="1">
            <a:off x="1738356" y="5207193"/>
            <a:ext cx="1047993" cy="594730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0373EC8-AFB0-45D4-A00D-37A625DB1BFF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 flipV="1">
            <a:off x="6108828" y="3876432"/>
            <a:ext cx="1880703" cy="215212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BA82E13-EF6A-417F-9DC7-0D8D28E147B5}"/>
              </a:ext>
            </a:extLst>
          </p:cNvPr>
          <p:cNvCxnSpPr/>
          <p:nvPr/>
        </p:nvCxnSpPr>
        <p:spPr>
          <a:xfrm>
            <a:off x="3264842" y="5220051"/>
            <a:ext cx="0" cy="5161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3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8" y="923956"/>
            <a:ext cx="2699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UI</a:t>
            </a:r>
            <a:endParaRPr lang="ko-KR" altLang="en-US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0DC88B-1286-4476-8804-D1E2B8B6ABBD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A00E04F-91B8-4F24-AD83-02D74298F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DB8667-4D75-4E60-8433-BE99F21918D7}"/>
              </a:ext>
            </a:extLst>
          </p:cNvPr>
          <p:cNvSpPr txBox="1"/>
          <p:nvPr/>
        </p:nvSpPr>
        <p:spPr>
          <a:xfrm>
            <a:off x="520265" y="1236374"/>
            <a:ext cx="906364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시간표 화면에서 개별 강의를 클릭하면 알람 설정 화면으로 이동</a:t>
            </a:r>
            <a:r>
              <a:rPr lang="en-US" altLang="ko-KR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저장을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누르면 서비스가 시작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CFFBEF-79F2-43D8-A408-1912FB1BFB19}"/>
              </a:ext>
            </a:extLst>
          </p:cNvPr>
          <p:cNvSpPr txBox="1"/>
          <p:nvPr/>
        </p:nvSpPr>
        <p:spPr>
          <a:xfrm>
            <a:off x="9716071" y="4705869"/>
            <a:ext cx="968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" panose="020B0600000101010101" charset="-127"/>
                <a:ea typeface="나눔바른고딕" panose="020B0600000101010101" charset="-127"/>
              </a:rPr>
              <a:t>푸시 전송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D407EE80-7D7E-4055-A41E-7842A3A289E7}"/>
              </a:ext>
            </a:extLst>
          </p:cNvPr>
          <p:cNvSpPr/>
          <p:nvPr/>
        </p:nvSpPr>
        <p:spPr>
          <a:xfrm rot="16200000">
            <a:off x="3757307" y="3788609"/>
            <a:ext cx="398834" cy="526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D0016B-98D6-477A-ACAF-FD552EE2CE49}"/>
              </a:ext>
            </a:extLst>
          </p:cNvPr>
          <p:cNvSpPr txBox="1"/>
          <p:nvPr/>
        </p:nvSpPr>
        <p:spPr>
          <a:xfrm>
            <a:off x="5563116" y="5879692"/>
            <a:ext cx="1065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" panose="020B0600000101010101" charset="-127"/>
                <a:ea typeface="나눔바른고딕" panose="020B0600000101010101" charset="-127"/>
              </a:rPr>
              <a:t>알람 설정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6E154308-6D7C-4090-AF7F-4EAC34A8E7C5}"/>
              </a:ext>
            </a:extLst>
          </p:cNvPr>
          <p:cNvSpPr/>
          <p:nvPr/>
        </p:nvSpPr>
        <p:spPr>
          <a:xfrm rot="16200000">
            <a:off x="7729118" y="3789510"/>
            <a:ext cx="398834" cy="5265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8D47F5-0B6B-4F08-8807-8120630E0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44" y="2336478"/>
            <a:ext cx="3197639" cy="3430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A335D2-116B-4631-8482-26956166A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0" y="2338278"/>
            <a:ext cx="3431383" cy="3429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08CF4B4-6B7B-4988-9DF4-FB7AEECBFE26}"/>
              </a:ext>
            </a:extLst>
          </p:cNvPr>
          <p:cNvSpPr/>
          <p:nvPr/>
        </p:nvSpPr>
        <p:spPr>
          <a:xfrm>
            <a:off x="2265076" y="4603797"/>
            <a:ext cx="682183" cy="9648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13A012-02FA-4827-8CCF-392B1C159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387" y="3622609"/>
            <a:ext cx="3782382" cy="8724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1D4B23-F595-4314-8632-84C8273E9788}"/>
              </a:ext>
            </a:extLst>
          </p:cNvPr>
          <p:cNvSpPr txBox="1"/>
          <p:nvPr/>
        </p:nvSpPr>
        <p:spPr>
          <a:xfrm>
            <a:off x="2265076" y="4296020"/>
            <a:ext cx="612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Click!</a:t>
            </a:r>
            <a:endParaRPr lang="ko-KR" altLang="en-US" sz="14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81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7" y="923955"/>
            <a:ext cx="3248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0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Mapbox</a:t>
            </a:r>
            <a:endParaRPr lang="ko-KR" altLang="en-US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4EB905-C061-474E-A686-0BDA64369748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389018E-82FE-4231-88BB-6BA5E2B1D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97760C-0B65-460D-BE65-C1CD0ADEEFE5}"/>
              </a:ext>
            </a:extLst>
          </p:cNvPr>
          <p:cNvSpPr txBox="1"/>
          <p:nvPr/>
        </p:nvSpPr>
        <p:spPr>
          <a:xfrm>
            <a:off x="342898" y="1251422"/>
            <a:ext cx="873409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 및 어플리케이션을 위한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및 위치 제공 클라우드 플랫폼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지도를 사용한 서비스를 위한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SDK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스냅챗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삼성을 비롯해 다양한 서비스들이 활용 중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76EEAE-BBDF-46C7-9E7B-FA633D5E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11" y="3064096"/>
            <a:ext cx="5958954" cy="32296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40C128-67EB-47FA-AEEC-2C904B4E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6" y="3064097"/>
            <a:ext cx="5597068" cy="322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7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7FD6CE-9DB6-465E-8435-5874D42A996F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3D1EB-FB9A-428F-9B07-7C54077EB166}"/>
              </a:ext>
            </a:extLst>
          </p:cNvPr>
          <p:cNvSpPr txBox="1"/>
          <p:nvPr/>
        </p:nvSpPr>
        <p:spPr>
          <a:xfrm>
            <a:off x="4822548" y="93017"/>
            <a:ext cx="2546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 O N T E N T S</a:t>
            </a:r>
            <a:endParaRPr lang="ko-KR" altLang="en-US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2823E94-AE85-4116-A5E4-AF85A8B17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160" y="1716046"/>
            <a:ext cx="5453680" cy="4379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600" b="1" dirty="0">
                <a:solidFill>
                  <a:srgbClr val="0070C0"/>
                </a:solidFill>
              </a:rPr>
              <a:t>1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프로젝트 설명 및 기획 의도</a:t>
            </a:r>
            <a:endParaRPr lang="en-US" altLang="ko-KR" sz="3600" b="1" dirty="0"/>
          </a:p>
          <a:p>
            <a:pPr marL="0" indent="0">
              <a:buNone/>
            </a:pPr>
            <a:endParaRPr lang="en-US" altLang="ko-KR" sz="3600" b="1" dirty="0"/>
          </a:p>
          <a:p>
            <a:pPr marL="0" indent="0">
              <a:buNone/>
            </a:pPr>
            <a:r>
              <a:rPr lang="en-US" altLang="ko-KR" sz="3600" b="1" dirty="0">
                <a:solidFill>
                  <a:srgbClr val="0070C0"/>
                </a:solidFill>
              </a:rPr>
              <a:t>2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개발 과정</a:t>
            </a:r>
            <a:endParaRPr lang="en-US" altLang="ko-KR" sz="3600" b="1" dirty="0"/>
          </a:p>
          <a:p>
            <a:pPr marL="0" indent="0">
              <a:buNone/>
            </a:pPr>
            <a:r>
              <a:rPr lang="en-US" altLang="ko-KR" sz="3600" b="1" dirty="0"/>
              <a:t>    </a:t>
            </a:r>
            <a:r>
              <a:rPr lang="en-US" altLang="ko-KR" b="1" dirty="0">
                <a:solidFill>
                  <a:srgbClr val="0070C0"/>
                </a:solidFill>
              </a:rPr>
              <a:t>2.1</a:t>
            </a:r>
            <a:r>
              <a:rPr lang="en-US" altLang="ko-KR" b="1" dirty="0"/>
              <a:t> </a:t>
            </a:r>
            <a:r>
              <a:rPr lang="ko-KR" altLang="en-US" b="1" dirty="0"/>
              <a:t>시간표 추가 기능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     </a:t>
            </a:r>
            <a:r>
              <a:rPr lang="en-US" altLang="ko-KR" b="1" dirty="0">
                <a:solidFill>
                  <a:srgbClr val="0070C0"/>
                </a:solidFill>
              </a:rPr>
              <a:t>2.2</a:t>
            </a:r>
            <a:r>
              <a:rPr lang="en-US" altLang="ko-KR" b="1" dirty="0"/>
              <a:t> </a:t>
            </a:r>
            <a:r>
              <a:rPr lang="ko-KR" altLang="en-US" b="1" dirty="0"/>
              <a:t>알람 기능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     </a:t>
            </a:r>
            <a:r>
              <a:rPr lang="en-US" altLang="ko-KR" b="1" dirty="0">
                <a:solidFill>
                  <a:srgbClr val="0070C0"/>
                </a:solidFill>
              </a:rPr>
              <a:t>2.3</a:t>
            </a:r>
            <a:r>
              <a:rPr lang="en-US" altLang="ko-KR" b="1" dirty="0"/>
              <a:t> </a:t>
            </a:r>
            <a:r>
              <a:rPr lang="ko-KR" altLang="en-US" b="1" dirty="0"/>
              <a:t>네비게이션 기능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sz="3600" b="1" dirty="0">
                <a:solidFill>
                  <a:srgbClr val="0070C0"/>
                </a:solidFill>
              </a:rPr>
              <a:t>3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결론 및 개선 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BCF010-B477-494A-ADA3-82839B8DD15B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</p:spTree>
    <p:extLst>
      <p:ext uri="{BB962C8B-B14F-4D97-AF65-F5344CB8AC3E}">
        <p14:creationId xmlns:p14="http://schemas.microsoft.com/office/powerpoint/2010/main" val="1970510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90DC88B-1286-4476-8804-D1E2B8B6ABBD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A00E04F-91B8-4F24-AD83-02D74298F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2BE9A3-970C-4F50-AD6C-311DCEBDD578}"/>
              </a:ext>
            </a:extLst>
          </p:cNvPr>
          <p:cNvSpPr txBox="1"/>
          <p:nvPr/>
        </p:nvSpPr>
        <p:spPr>
          <a:xfrm>
            <a:off x="342898" y="1251422"/>
            <a:ext cx="873409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구글과의 비교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길 우선 제공으로 캠퍼스 내 경로의 경우 정확도 떨어질 수 있음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 상의 이유로 국내 지도에 대한 자동차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도보 경로 제공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BD5633-2C0C-40CB-94BF-CC93E7618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81" y="2555625"/>
            <a:ext cx="3484627" cy="41330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B31BC0-B883-4EBA-8603-CC675455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01" y="2545314"/>
            <a:ext cx="3484627" cy="41537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D6E854-4478-41FF-B2E4-AB6B579B3433}"/>
              </a:ext>
            </a:extLst>
          </p:cNvPr>
          <p:cNvSpPr txBox="1"/>
          <p:nvPr/>
        </p:nvSpPr>
        <p:spPr>
          <a:xfrm>
            <a:off x="342897" y="923955"/>
            <a:ext cx="3248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0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Mapbox</a:t>
            </a:r>
            <a:endParaRPr lang="ko-KR" altLang="en-US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9A81DEF-F0D9-4D9F-811F-972D528C4BE8}"/>
              </a:ext>
            </a:extLst>
          </p:cNvPr>
          <p:cNvCxnSpPr>
            <a:cxnSpLocks/>
          </p:cNvCxnSpPr>
          <p:nvPr/>
        </p:nvCxnSpPr>
        <p:spPr>
          <a:xfrm flipV="1">
            <a:off x="3281026" y="4094550"/>
            <a:ext cx="1602061" cy="1480930"/>
          </a:xfrm>
          <a:prstGeom prst="bentConnector3">
            <a:avLst>
              <a:gd name="adj1" fmla="val -25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D1CE10-034D-4C70-9D2B-659C069DD6D6}"/>
              </a:ext>
            </a:extLst>
          </p:cNvPr>
          <p:cNvSpPr txBox="1"/>
          <p:nvPr/>
        </p:nvSpPr>
        <p:spPr>
          <a:xfrm>
            <a:off x="4883087" y="3679051"/>
            <a:ext cx="1882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혜당관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앞 구역은</a:t>
            </a:r>
            <a:endParaRPr lang="en-US" altLang="ko-KR" sz="1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보행 가능하지만</a:t>
            </a:r>
            <a:endParaRPr lang="en-US" altLang="ko-KR" sz="1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길 우선 경로 제공</a:t>
            </a:r>
          </a:p>
        </p:txBody>
      </p:sp>
    </p:spTree>
    <p:extLst>
      <p:ext uri="{BB962C8B-B14F-4D97-AF65-F5344CB8AC3E}">
        <p14:creationId xmlns:p14="http://schemas.microsoft.com/office/powerpoint/2010/main" val="441593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F6126-31E9-4194-8122-A91CC0FD2545}"/>
              </a:ext>
            </a:extLst>
          </p:cNvPr>
          <p:cNvSpPr txBox="1"/>
          <p:nvPr/>
        </p:nvSpPr>
        <p:spPr>
          <a:xfrm>
            <a:off x="342895" y="1216604"/>
            <a:ext cx="5358101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Georeferencing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지리적 이미지를 실제 세계의 좌표와 연동하는 작업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위성 이미지나 최신 지도 이미지를 통해 지도 제작 가능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7C86-0B8D-4851-80FC-4EC9C841B845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94FCF52-1763-4ED0-B493-253DFCB1F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D2F596-2CA5-4170-B94C-ED213124C093}"/>
              </a:ext>
            </a:extLst>
          </p:cNvPr>
          <p:cNvSpPr txBox="1"/>
          <p:nvPr/>
        </p:nvSpPr>
        <p:spPr>
          <a:xfrm>
            <a:off x="342897" y="923956"/>
            <a:ext cx="389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FF0C4F-54E2-4FB7-B389-395E64C11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6" y="2569593"/>
            <a:ext cx="5670439" cy="34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BA0218-5ED1-46EA-A614-C67C9A30F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67" y="2531369"/>
            <a:ext cx="5760000" cy="3458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001E44-DA35-4886-8E7B-6AAC651864CD}"/>
              </a:ext>
            </a:extLst>
          </p:cNvPr>
          <p:cNvSpPr txBox="1"/>
          <p:nvPr/>
        </p:nvSpPr>
        <p:spPr>
          <a:xfrm>
            <a:off x="3633596" y="6173352"/>
            <a:ext cx="492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지도 상에 위성 이미지를 합쳐 새로운 지도 제작</a:t>
            </a:r>
          </a:p>
        </p:txBody>
      </p:sp>
    </p:spTree>
    <p:extLst>
      <p:ext uri="{BB962C8B-B14F-4D97-AF65-F5344CB8AC3E}">
        <p14:creationId xmlns:p14="http://schemas.microsoft.com/office/powerpoint/2010/main" val="2182073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F6126-31E9-4194-8122-A91CC0FD2545}"/>
              </a:ext>
            </a:extLst>
          </p:cNvPr>
          <p:cNvSpPr txBox="1"/>
          <p:nvPr/>
        </p:nvSpPr>
        <p:spPr>
          <a:xfrm>
            <a:off x="300857" y="1281787"/>
            <a:ext cx="615249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Mapbox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Studio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활용해서 지도 생성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정확한 측정을 위해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맵 이미지와 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Georeferencing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교내 모든 건물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입구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지정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7C86-0B8D-4851-80FC-4EC9C841B845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94FCF52-1763-4ED0-B493-253DFCB1F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1DB2B0-A1E2-4657-9C03-B9B51F4F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04" y="2868045"/>
            <a:ext cx="5760000" cy="3281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D2F596-2CA5-4170-B94C-ED213124C093}"/>
              </a:ext>
            </a:extLst>
          </p:cNvPr>
          <p:cNvSpPr txBox="1"/>
          <p:nvPr/>
        </p:nvSpPr>
        <p:spPr>
          <a:xfrm>
            <a:off x="342897" y="923955"/>
            <a:ext cx="3356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39D213-93C6-474E-8721-F7C22AA9F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27" y="833737"/>
            <a:ext cx="3711810" cy="18584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5236DE-E8F9-47F7-A076-7CB43ECBB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28" y="2992067"/>
            <a:ext cx="3711810" cy="18446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090CF8-FC64-41FD-9565-244602159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27" y="5136645"/>
            <a:ext cx="3711810" cy="12506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048999-6210-4D87-9A24-33AA575F8A95}"/>
              </a:ext>
            </a:extLst>
          </p:cNvPr>
          <p:cNvSpPr txBox="1"/>
          <p:nvPr/>
        </p:nvSpPr>
        <p:spPr>
          <a:xfrm>
            <a:off x="2689839" y="6169902"/>
            <a:ext cx="1374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교내 지도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A33092-8BE2-4DCD-B84F-CE61A69A7DA6}"/>
              </a:ext>
            </a:extLst>
          </p:cNvPr>
          <p:cNvSpPr txBox="1"/>
          <p:nvPr/>
        </p:nvSpPr>
        <p:spPr>
          <a:xfrm>
            <a:off x="7993999" y="2692146"/>
            <a:ext cx="2182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교내 지도 생성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A972DC-BB90-4238-A3F1-0F357162C72E}"/>
              </a:ext>
            </a:extLst>
          </p:cNvPr>
          <p:cNvSpPr txBox="1"/>
          <p:nvPr/>
        </p:nvSpPr>
        <p:spPr>
          <a:xfrm>
            <a:off x="7993999" y="4771986"/>
            <a:ext cx="2182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교내 지도 생성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A3E076-8B57-40BB-AC93-DBD4AA8604AE}"/>
              </a:ext>
            </a:extLst>
          </p:cNvPr>
          <p:cNvSpPr txBox="1"/>
          <p:nvPr/>
        </p:nvSpPr>
        <p:spPr>
          <a:xfrm>
            <a:off x="7993998" y="6350169"/>
            <a:ext cx="2182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교내 지도 생성 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</a:t>
            </a:r>
          </a:p>
        </p:txBody>
      </p:sp>
    </p:spTree>
    <p:extLst>
      <p:ext uri="{BB962C8B-B14F-4D97-AF65-F5344CB8AC3E}">
        <p14:creationId xmlns:p14="http://schemas.microsoft.com/office/powerpoint/2010/main" val="512301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5829DB-9663-472A-92BF-68611D18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363" y="55113"/>
            <a:ext cx="625475" cy="3354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F6126-31E9-4194-8122-A91CC0FD2545}"/>
              </a:ext>
            </a:extLst>
          </p:cNvPr>
          <p:cNvSpPr txBox="1"/>
          <p:nvPr/>
        </p:nvSpPr>
        <p:spPr>
          <a:xfrm>
            <a:off x="342898" y="1343316"/>
            <a:ext cx="4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Directions API</a:t>
            </a:r>
            <a:endParaRPr lang="ko-KR" altLang="en-US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017CC7-6674-4C7A-B3D4-04EEF8AFF82B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B5DB64-A6F3-4F64-AFBE-4EBC06F70E44}"/>
              </a:ext>
            </a:extLst>
          </p:cNvPr>
          <p:cNvSpPr txBox="1"/>
          <p:nvPr/>
        </p:nvSpPr>
        <p:spPr>
          <a:xfrm>
            <a:off x="342898" y="1596341"/>
            <a:ext cx="4867275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자전거를 이용하는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제공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안내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제공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에이스타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(A*)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최단 경로 탐색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30841-0435-4472-8071-631C1E3A93A0}"/>
              </a:ext>
            </a:extLst>
          </p:cNvPr>
          <p:cNvSpPr txBox="1"/>
          <p:nvPr/>
        </p:nvSpPr>
        <p:spPr>
          <a:xfrm>
            <a:off x="342897" y="923956"/>
            <a:ext cx="372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6F285C-08BC-442D-BAE7-15ABD3896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514" y="1189267"/>
            <a:ext cx="5153486" cy="5028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9CAAE4-AB80-4167-B01C-EC0D694BA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7" y="3134547"/>
            <a:ext cx="6212140" cy="270766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B460037-F189-48D5-9887-BAF9FAD13EC5}"/>
              </a:ext>
            </a:extLst>
          </p:cNvPr>
          <p:cNvSpPr/>
          <p:nvPr/>
        </p:nvSpPr>
        <p:spPr>
          <a:xfrm>
            <a:off x="7111510" y="4066583"/>
            <a:ext cx="1356215" cy="167699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87E02D9-0BE3-4C14-B33F-177334C8369A}"/>
              </a:ext>
            </a:extLst>
          </p:cNvPr>
          <p:cNvCxnSpPr/>
          <p:nvPr/>
        </p:nvCxnSpPr>
        <p:spPr>
          <a:xfrm>
            <a:off x="8467725" y="4905079"/>
            <a:ext cx="108585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A87D22-CB2A-4637-9B09-AFC26795BF7E}"/>
              </a:ext>
            </a:extLst>
          </p:cNvPr>
          <p:cNvSpPr txBox="1"/>
          <p:nvPr/>
        </p:nvSpPr>
        <p:spPr>
          <a:xfrm>
            <a:off x="9553575" y="4612691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도로명 등의 정보 제공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BC7173-AD08-4071-8599-5765119A01FC}"/>
              </a:ext>
            </a:extLst>
          </p:cNvPr>
          <p:cNvCxnSpPr>
            <a:cxnSpLocks/>
          </p:cNvCxnSpPr>
          <p:nvPr/>
        </p:nvCxnSpPr>
        <p:spPr>
          <a:xfrm>
            <a:off x="588580" y="5869478"/>
            <a:ext cx="310055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A1A051-C749-41A8-B86C-43ADD0A2C68C}"/>
              </a:ext>
            </a:extLst>
          </p:cNvPr>
          <p:cNvSpPr txBox="1"/>
          <p:nvPr/>
        </p:nvSpPr>
        <p:spPr>
          <a:xfrm>
            <a:off x="498748" y="5887979"/>
            <a:ext cx="3100551" cy="338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요청에 대한 응답으로 경로를 </a:t>
            </a:r>
            <a:r>
              <a:rPr lang="ko-KR" altLang="en-US" sz="16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받아옴</a:t>
            </a:r>
            <a:endParaRPr lang="ko-KR" altLang="en-US" sz="1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335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F6126-31E9-4194-8122-A91CC0FD2545}"/>
              </a:ext>
            </a:extLst>
          </p:cNvPr>
          <p:cNvSpPr txBox="1"/>
          <p:nvPr/>
        </p:nvSpPr>
        <p:spPr>
          <a:xfrm>
            <a:off x="342899" y="1324066"/>
            <a:ext cx="4768318" cy="15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경로가 반영되지 않는 문제 발생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사용자는 실제로 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보행 가능하지만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네비게이션은 </a:t>
            </a:r>
            <a:r>
              <a:rPr lang="ko-KR" altLang="en-US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파란 경로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로만 안내하는 모습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정보에 대한 부족으로 생기는 문제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B6B2A8-9A79-432D-B325-6772429551D7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B5634C6-4953-4671-97E8-62DDB3D2A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D4B149-6E4A-4B41-9D25-E4D5A38DA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8" y="2905268"/>
            <a:ext cx="3243589" cy="36850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1E73F2-EE9E-43E4-83C1-6CD358257FEF}"/>
              </a:ext>
            </a:extLst>
          </p:cNvPr>
          <p:cNvSpPr txBox="1"/>
          <p:nvPr/>
        </p:nvSpPr>
        <p:spPr>
          <a:xfrm>
            <a:off x="5111216" y="1370474"/>
            <a:ext cx="6600826" cy="1165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Mapbox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OpenStreetMap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기반 지도 생성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JOSM(OpenStreetMap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편집기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교내 모든 건물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</a:t>
            </a:r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출입구 생성을 통해 지도 정밀화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FC6069-1DEF-4E95-AE74-9ABE331E4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59" y="3073552"/>
            <a:ext cx="6699783" cy="31198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43ADC3-0E7F-4135-AEFE-A5B79ADC7211}"/>
              </a:ext>
            </a:extLst>
          </p:cNvPr>
          <p:cNvSpPr txBox="1"/>
          <p:nvPr/>
        </p:nvSpPr>
        <p:spPr>
          <a:xfrm>
            <a:off x="342897" y="923956"/>
            <a:ext cx="372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 찾기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2D</a:t>
            </a:r>
            <a:endParaRPr lang="ko-KR" altLang="en-US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6D8E6-790F-4204-8E78-35E268FC715C}"/>
              </a:ext>
            </a:extLst>
          </p:cNvPr>
          <p:cNvSpPr txBox="1"/>
          <p:nvPr/>
        </p:nvSpPr>
        <p:spPr>
          <a:xfrm>
            <a:off x="6302381" y="6171749"/>
            <a:ext cx="4218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OpenStreetMap :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단국대 지도의 수정 사항</a:t>
            </a:r>
          </a:p>
        </p:txBody>
      </p:sp>
    </p:spTree>
    <p:extLst>
      <p:ext uri="{BB962C8B-B14F-4D97-AF65-F5344CB8AC3E}">
        <p14:creationId xmlns:p14="http://schemas.microsoft.com/office/powerpoint/2010/main" val="35202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5829DB-9663-472A-92BF-68611D185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363" y="55113"/>
            <a:ext cx="625475" cy="33544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017CC7-6674-4C7A-B3D4-04EEF8AFF82B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721BC0-9AE4-4158-BD7B-7BDCFCADEDF5}"/>
              </a:ext>
            </a:extLst>
          </p:cNvPr>
          <p:cNvSpPr txBox="1"/>
          <p:nvPr/>
        </p:nvSpPr>
        <p:spPr>
          <a:xfrm>
            <a:off x="342897" y="923956"/>
            <a:ext cx="368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UI</a:t>
            </a:r>
            <a:endParaRPr lang="ko-KR" altLang="en-US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021F5E-2BD3-43AE-B745-8BCD47D1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7" y="1360893"/>
            <a:ext cx="3681183" cy="5325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E61D75-3100-4DB4-B962-3ED8D3AA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8" y="1360893"/>
            <a:ext cx="3095094" cy="52648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10C9F3-1069-4110-93E9-C71D309EE994}"/>
              </a:ext>
            </a:extLst>
          </p:cNvPr>
          <p:cNvSpPr txBox="1"/>
          <p:nvPr/>
        </p:nvSpPr>
        <p:spPr>
          <a:xfrm>
            <a:off x="4343261" y="1727722"/>
            <a:ext cx="1825870" cy="121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확인 가능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시간 확인 가능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 확인 가능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9D31D-EDF9-4CD4-84D6-F55AEE9EC21F}"/>
              </a:ext>
            </a:extLst>
          </p:cNvPr>
          <p:cNvSpPr txBox="1"/>
          <p:nvPr/>
        </p:nvSpPr>
        <p:spPr>
          <a:xfrm>
            <a:off x="9837005" y="1452195"/>
            <a:ext cx="20312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 사항 확인 가능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22F3B92-D1BC-4C52-808F-4DAB3149EE93}"/>
              </a:ext>
            </a:extLst>
          </p:cNvPr>
          <p:cNvCxnSpPr>
            <a:cxnSpLocks/>
          </p:cNvCxnSpPr>
          <p:nvPr/>
        </p:nvCxnSpPr>
        <p:spPr>
          <a:xfrm>
            <a:off x="1234142" y="1972649"/>
            <a:ext cx="312731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045C21E-5DD2-4F7D-853D-C1D0E9B3191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89222" y="2968995"/>
            <a:ext cx="3129951" cy="2178132"/>
          </a:xfrm>
          <a:prstGeom prst="bentConnector3">
            <a:avLst>
              <a:gd name="adj1" fmla="val 1000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F3A8CA3-BE43-41A8-ACA2-2CA6407717C5}"/>
              </a:ext>
            </a:extLst>
          </p:cNvPr>
          <p:cNvCxnSpPr>
            <a:cxnSpLocks/>
          </p:cNvCxnSpPr>
          <p:nvPr/>
        </p:nvCxnSpPr>
        <p:spPr>
          <a:xfrm>
            <a:off x="9121622" y="1717211"/>
            <a:ext cx="68453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2C35B57-E13B-460B-96CB-6E72D808B769}"/>
              </a:ext>
            </a:extLst>
          </p:cNvPr>
          <p:cNvSpPr txBox="1"/>
          <p:nvPr/>
        </p:nvSpPr>
        <p:spPr>
          <a:xfrm>
            <a:off x="9837005" y="1972640"/>
            <a:ext cx="1527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안내 제공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152D11-2182-4369-8CD9-1156E03513A2}"/>
              </a:ext>
            </a:extLst>
          </p:cNvPr>
          <p:cNvSpPr txBox="1"/>
          <p:nvPr/>
        </p:nvSpPr>
        <p:spPr>
          <a:xfrm>
            <a:off x="9837005" y="2493085"/>
            <a:ext cx="2209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피드백 가능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77F1F55-433B-442A-B528-990049A0365D}"/>
              </a:ext>
            </a:extLst>
          </p:cNvPr>
          <p:cNvCxnSpPr>
            <a:cxnSpLocks/>
          </p:cNvCxnSpPr>
          <p:nvPr/>
        </p:nvCxnSpPr>
        <p:spPr>
          <a:xfrm>
            <a:off x="9121622" y="2731824"/>
            <a:ext cx="71538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7E8E3B4-59BB-4B56-B450-26585D27EC3D}"/>
              </a:ext>
            </a:extLst>
          </p:cNvPr>
          <p:cNvCxnSpPr/>
          <p:nvPr/>
        </p:nvCxnSpPr>
        <p:spPr>
          <a:xfrm>
            <a:off x="9121622" y="2259724"/>
            <a:ext cx="68453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0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B6B2A8-9A79-432D-B325-6772429551D7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B5634C6-4953-4671-97E8-62DDB3D2A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FBE1B8-A6E6-4AE5-8AF5-C418E8E52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" y="3213372"/>
            <a:ext cx="7146137" cy="23191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120455-9959-4114-A48C-628302B175EB}"/>
              </a:ext>
            </a:extLst>
          </p:cNvPr>
          <p:cNvSpPr txBox="1"/>
          <p:nvPr/>
        </p:nvSpPr>
        <p:spPr>
          <a:xfrm>
            <a:off x="342899" y="1343316"/>
            <a:ext cx="165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Unity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연동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279CD-74E0-4301-BE98-B20E65AC5133}"/>
              </a:ext>
            </a:extLst>
          </p:cNvPr>
          <p:cNvSpPr txBox="1"/>
          <p:nvPr/>
        </p:nvSpPr>
        <p:spPr>
          <a:xfrm>
            <a:off x="3124442" y="5853238"/>
            <a:ext cx="1885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DirectionsFactory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3439C-0B0C-4354-954C-FB60844B13BF}"/>
              </a:ext>
            </a:extLst>
          </p:cNvPr>
          <p:cNvSpPr txBox="1"/>
          <p:nvPr/>
        </p:nvSpPr>
        <p:spPr>
          <a:xfrm>
            <a:off x="342897" y="1596341"/>
            <a:ext cx="778192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Waypoint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갖는 </a:t>
            </a:r>
            <a:r>
              <a:rPr lang="en-US" altLang="ko-KR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Directions.prefab</a:t>
            </a:r>
            <a:endParaRPr lang="en-US" altLang="ko-KR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DirectionsFactory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Directions API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요청을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보내면 응답을 받아 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생성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451AED-5D5D-4A6F-8E23-72563CD3B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651" y="1035652"/>
            <a:ext cx="2537564" cy="51910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521F4B-8001-44C3-801D-E28F9153F26E}"/>
              </a:ext>
            </a:extLst>
          </p:cNvPr>
          <p:cNvSpPr txBox="1"/>
          <p:nvPr/>
        </p:nvSpPr>
        <p:spPr>
          <a:xfrm>
            <a:off x="9029126" y="6290414"/>
            <a:ext cx="1485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경로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3B3DE1-6884-4201-A710-DAD0FE41ADE0}"/>
              </a:ext>
            </a:extLst>
          </p:cNvPr>
          <p:cNvSpPr txBox="1"/>
          <p:nvPr/>
        </p:nvSpPr>
        <p:spPr>
          <a:xfrm>
            <a:off x="342897" y="923956"/>
            <a:ext cx="372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 기능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 찾기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AR</a:t>
            </a:r>
            <a:endParaRPr lang="ko-KR" altLang="en-US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31ED30B-3AE9-4EC3-B41A-CD857E50E3B3}"/>
              </a:ext>
            </a:extLst>
          </p:cNvPr>
          <p:cNvCxnSpPr>
            <a:cxnSpLocks/>
          </p:cNvCxnSpPr>
          <p:nvPr/>
        </p:nvCxnSpPr>
        <p:spPr>
          <a:xfrm flipV="1">
            <a:off x="4803228" y="4996859"/>
            <a:ext cx="1704864" cy="17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91CB34-163E-4B62-AEFB-5AB82848E31E}"/>
              </a:ext>
            </a:extLst>
          </p:cNvPr>
          <p:cNvSpPr txBox="1"/>
          <p:nvPr/>
        </p:nvSpPr>
        <p:spPr>
          <a:xfrm>
            <a:off x="6169043" y="4996859"/>
            <a:ext cx="1171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도보로 설정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4D7D8B-969F-4972-B648-729D2A8717DA}"/>
              </a:ext>
            </a:extLst>
          </p:cNvPr>
          <p:cNvCxnSpPr>
            <a:cxnSpLocks/>
          </p:cNvCxnSpPr>
          <p:nvPr/>
        </p:nvCxnSpPr>
        <p:spPr>
          <a:xfrm>
            <a:off x="829821" y="5360763"/>
            <a:ext cx="49263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D0EC91-5960-4C48-B238-04B227526063}"/>
              </a:ext>
            </a:extLst>
          </p:cNvPr>
          <p:cNvSpPr txBox="1"/>
          <p:nvPr/>
        </p:nvSpPr>
        <p:spPr>
          <a:xfrm>
            <a:off x="782364" y="5399666"/>
            <a:ext cx="3725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Directions API</a:t>
            </a:r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요청을 보낸 뒤 응답 처리</a:t>
            </a:r>
          </a:p>
        </p:txBody>
      </p:sp>
    </p:spTree>
    <p:extLst>
      <p:ext uri="{BB962C8B-B14F-4D97-AF65-F5344CB8AC3E}">
        <p14:creationId xmlns:p14="http://schemas.microsoft.com/office/powerpoint/2010/main" val="1927183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1C20D8-8CC0-4483-AA50-9CE48DD4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859644"/>
            <a:ext cx="2978952" cy="5659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8" y="923956"/>
            <a:ext cx="163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화면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FC0B0AD-5AF2-45CB-A4C2-EB39D3E54059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1425813-ABDE-48EE-8151-4D6C95B24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445E58-E6F4-47B5-B5F6-1D3E60CF0DD3}"/>
              </a:ext>
            </a:extLst>
          </p:cNvPr>
          <p:cNvSpPr/>
          <p:nvPr/>
        </p:nvSpPr>
        <p:spPr>
          <a:xfrm>
            <a:off x="2199973" y="1406396"/>
            <a:ext cx="2539301" cy="3803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49184-3F6A-48CC-B0B6-CAC5F7E5B6CA}"/>
              </a:ext>
            </a:extLst>
          </p:cNvPr>
          <p:cNvSpPr txBox="1"/>
          <p:nvPr/>
        </p:nvSpPr>
        <p:spPr>
          <a:xfrm>
            <a:off x="6768661" y="2946772"/>
            <a:ext cx="16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오늘의 강의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1337DA-88D8-4C53-934B-897E4DBEDF0F}"/>
              </a:ext>
            </a:extLst>
          </p:cNvPr>
          <p:cNvSpPr txBox="1"/>
          <p:nvPr/>
        </p:nvSpPr>
        <p:spPr>
          <a:xfrm>
            <a:off x="6768661" y="3855560"/>
            <a:ext cx="151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알람 리스트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25087-F6CD-42AC-B84A-9A082BD23C21}"/>
              </a:ext>
            </a:extLst>
          </p:cNvPr>
          <p:cNvSpPr txBox="1"/>
          <p:nvPr/>
        </p:nvSpPr>
        <p:spPr>
          <a:xfrm>
            <a:off x="6770143" y="4764348"/>
            <a:ext cx="240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지도 및 네비게이션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42BA914E-9392-4DD6-A4FC-7725E10FF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488284"/>
              </p:ext>
            </p:extLst>
          </p:nvPr>
        </p:nvGraphicFramePr>
        <p:xfrm>
          <a:off x="6662826" y="923956"/>
          <a:ext cx="377321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636">
                  <a:extLst>
                    <a:ext uri="{9D8B030D-6E8A-4147-A177-3AD203B41FA5}">
                      <a16:colId xmlns:a16="http://schemas.microsoft.com/office/drawing/2014/main" val="1148042632"/>
                    </a:ext>
                  </a:extLst>
                </a:gridCol>
                <a:gridCol w="2677578">
                  <a:extLst>
                    <a:ext uri="{9D8B030D-6E8A-4147-A177-3AD203B41FA5}">
                      <a16:colId xmlns:a16="http://schemas.microsoft.com/office/drawing/2014/main" val="120656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SAVE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현재 시간표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56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LOAD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저장된 시간표 불러오기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61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ADD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과목 추가하기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0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CLEAR</a:t>
                      </a:r>
                      <a:endParaRPr lang="ko-KR" altLang="en-US" b="1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시간표 모두 지우기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33293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2FEFF8-AE51-4C6B-8367-7CA58DEED44B}"/>
              </a:ext>
            </a:extLst>
          </p:cNvPr>
          <p:cNvCxnSpPr>
            <a:cxnSpLocks/>
          </p:cNvCxnSpPr>
          <p:nvPr/>
        </p:nvCxnSpPr>
        <p:spPr>
          <a:xfrm>
            <a:off x="4739274" y="1583766"/>
            <a:ext cx="202938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19D225-2208-4CE9-9C7C-03025E9B03A9}"/>
              </a:ext>
            </a:extLst>
          </p:cNvPr>
          <p:cNvSpPr txBox="1"/>
          <p:nvPr/>
        </p:nvSpPr>
        <p:spPr>
          <a:xfrm>
            <a:off x="2900855" y="5813689"/>
            <a:ext cx="2029389" cy="380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         ③</a:t>
            </a:r>
          </a:p>
        </p:txBody>
      </p:sp>
    </p:spTree>
    <p:extLst>
      <p:ext uri="{BB962C8B-B14F-4D97-AF65-F5344CB8AC3E}">
        <p14:creationId xmlns:p14="http://schemas.microsoft.com/office/powerpoint/2010/main" val="136635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8" y="923956"/>
            <a:ext cx="163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화면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FC0B0AD-5AF2-45CB-A4C2-EB39D3E54059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1425813-ABDE-48EE-8151-4D6C95B2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0C42B8-0F04-4F40-99DC-3960404BC309}"/>
              </a:ext>
            </a:extLst>
          </p:cNvPr>
          <p:cNvSpPr txBox="1"/>
          <p:nvPr/>
        </p:nvSpPr>
        <p:spPr>
          <a:xfrm>
            <a:off x="342898" y="1324066"/>
            <a:ext cx="167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① 오늘의 강의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3385D-0764-4611-9B76-3A40EA7B1E93}"/>
              </a:ext>
            </a:extLst>
          </p:cNvPr>
          <p:cNvSpPr txBox="1"/>
          <p:nvPr/>
        </p:nvSpPr>
        <p:spPr>
          <a:xfrm>
            <a:off x="3169439" y="1324065"/>
            <a:ext cx="151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② 알람 리스트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68A43-AE4A-418C-AEB7-3140A3EFF5E1}"/>
              </a:ext>
            </a:extLst>
          </p:cNvPr>
          <p:cNvSpPr txBox="1"/>
          <p:nvPr/>
        </p:nvSpPr>
        <p:spPr>
          <a:xfrm>
            <a:off x="5995980" y="1324065"/>
            <a:ext cx="240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③ 지도 및 네비게이션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1D6365-7A4E-436D-BE15-CCED5645E7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8" y="1724176"/>
            <a:ext cx="2520000" cy="46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340961-8BAC-4EFF-A94B-9571B89A507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39" y="1724175"/>
            <a:ext cx="2520000" cy="46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02D571-E51F-4B83-9E3F-F85F18DBC75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80" y="1724175"/>
            <a:ext cx="2520000" cy="468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A161ED-94C2-4DD9-A2EF-75703EDECCEF}"/>
              </a:ext>
            </a:extLst>
          </p:cNvPr>
          <p:cNvSpPr/>
          <p:nvPr/>
        </p:nvSpPr>
        <p:spPr>
          <a:xfrm>
            <a:off x="5995980" y="1693397"/>
            <a:ext cx="2520000" cy="4826021"/>
          </a:xfrm>
          <a:prstGeom prst="rect">
            <a:avLst/>
          </a:prstGeom>
          <a:noFill/>
          <a:ln>
            <a:solidFill>
              <a:srgbClr val="0070C0">
                <a:alpha val="20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D1B732-A13E-4E47-97CA-7DDB83D61E2D}"/>
              </a:ext>
            </a:extLst>
          </p:cNvPr>
          <p:cNvSpPr/>
          <p:nvPr/>
        </p:nvSpPr>
        <p:spPr>
          <a:xfrm>
            <a:off x="3169439" y="1693397"/>
            <a:ext cx="2520000" cy="4826021"/>
          </a:xfrm>
          <a:prstGeom prst="rect">
            <a:avLst/>
          </a:prstGeom>
          <a:noFill/>
          <a:ln>
            <a:solidFill>
              <a:srgbClr val="0070C0">
                <a:alpha val="20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6F7DDB-D5DB-4628-9516-A842469D4E9F}"/>
              </a:ext>
            </a:extLst>
          </p:cNvPr>
          <p:cNvSpPr/>
          <p:nvPr/>
        </p:nvSpPr>
        <p:spPr>
          <a:xfrm>
            <a:off x="342898" y="1693397"/>
            <a:ext cx="2520000" cy="4826021"/>
          </a:xfrm>
          <a:prstGeom prst="rect">
            <a:avLst/>
          </a:prstGeom>
          <a:noFill/>
          <a:ln>
            <a:solidFill>
              <a:srgbClr val="0070C0">
                <a:alpha val="20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CEAD08-FCC6-46BF-807A-89D908E025FF}"/>
              </a:ext>
            </a:extLst>
          </p:cNvPr>
          <p:cNvSpPr txBox="1"/>
          <p:nvPr/>
        </p:nvSpPr>
        <p:spPr>
          <a:xfrm>
            <a:off x="8515980" y="1813070"/>
            <a:ext cx="34342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구역</a:t>
            </a:r>
            <a:endParaRPr lang="en-US" altLang="ko-KR" sz="1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학교를 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주요 구역으로 구분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 대화 상자를 보여주며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시 각 구역으로 초점 이동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단국대 지도</a:t>
            </a:r>
            <a:endParaRPr lang="en-US" altLang="ko-KR" sz="1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 학교 위치로 초점 이동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위치</a:t>
            </a:r>
            <a:endParaRPr lang="en-US" altLang="ko-KR" sz="1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LocationEngine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실시간으로 내 위치를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받아오며 버튼 클릭 시 내 위치로 초점 이동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000BA22-D895-4408-BD3D-62CC6846B52D}"/>
              </a:ext>
            </a:extLst>
          </p:cNvPr>
          <p:cNvSpPr/>
          <p:nvPr/>
        </p:nvSpPr>
        <p:spPr>
          <a:xfrm>
            <a:off x="7003201" y="1813070"/>
            <a:ext cx="1512779" cy="38359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4012AA3-1894-4057-BCBB-19A804B98D5A}"/>
              </a:ext>
            </a:extLst>
          </p:cNvPr>
          <p:cNvSpPr/>
          <p:nvPr/>
        </p:nvSpPr>
        <p:spPr>
          <a:xfrm>
            <a:off x="6076950" y="5391807"/>
            <a:ext cx="2325899" cy="29429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BF94CC1-E883-41B1-BDF7-6BC0C4190538}"/>
              </a:ext>
            </a:extLst>
          </p:cNvPr>
          <p:cNvCxnSpPr>
            <a:cxnSpLocks/>
          </p:cNvCxnSpPr>
          <p:nvPr/>
        </p:nvCxnSpPr>
        <p:spPr>
          <a:xfrm>
            <a:off x="8402849" y="5525145"/>
            <a:ext cx="19461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C2E44A-B888-4356-9FCD-857F37BFD7A7}"/>
              </a:ext>
            </a:extLst>
          </p:cNvPr>
          <p:cNvSpPr txBox="1"/>
          <p:nvPr/>
        </p:nvSpPr>
        <p:spPr>
          <a:xfrm>
            <a:off x="8516492" y="5340479"/>
            <a:ext cx="2406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목적지 선택 시 버튼 활성화</a:t>
            </a:r>
          </a:p>
        </p:txBody>
      </p:sp>
    </p:spTree>
    <p:extLst>
      <p:ext uri="{BB962C8B-B14F-4D97-AF65-F5344CB8AC3E}">
        <p14:creationId xmlns:p14="http://schemas.microsoft.com/office/powerpoint/2010/main" val="3640667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및 개선 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8" y="923956"/>
            <a:ext cx="163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 사항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DC976D8-2E7E-4D13-83B2-6EFE30F10BCD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ECE641B-3256-441E-955F-0AD571D2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B42B1C-A05C-4712-9862-F999B7496C71}"/>
              </a:ext>
            </a:extLst>
          </p:cNvPr>
          <p:cNvSpPr txBox="1"/>
          <p:nvPr/>
        </p:nvSpPr>
        <p:spPr>
          <a:xfrm>
            <a:off x="342898" y="1505071"/>
            <a:ext cx="8874673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UI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개선 필요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지도와 시간표의 연동을 통해 사용자의 편의성 증대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0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푸쉬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알람의 구체화를 통해 사용자의 편의성 증대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AR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정확도 개선 필요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17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 및 기획 의도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9" y="923956"/>
            <a:ext cx="115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알단지</a:t>
            </a:r>
            <a:endParaRPr lang="ko-KR" altLang="en-US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B70F70-2ECC-46DB-AA2D-3F73441C6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68" y="2508902"/>
            <a:ext cx="2298729" cy="234712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E3F9C67-269C-4A31-BB2B-E7B1E6D378C3}"/>
              </a:ext>
            </a:extLst>
          </p:cNvPr>
          <p:cNvSpPr/>
          <p:nvPr/>
        </p:nvSpPr>
        <p:spPr>
          <a:xfrm>
            <a:off x="1554923" y="2076750"/>
            <a:ext cx="3276600" cy="3276600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8B16791-F0A1-4669-A20A-4991D3EED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69" y="1705285"/>
            <a:ext cx="2225707" cy="1193646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64265CD-144B-4B44-B7C3-FE4232D507B3}"/>
              </a:ext>
            </a:extLst>
          </p:cNvPr>
          <p:cNvSpPr/>
          <p:nvPr/>
        </p:nvSpPr>
        <p:spPr>
          <a:xfrm>
            <a:off x="6076950" y="3231149"/>
            <a:ext cx="1428824" cy="800099"/>
          </a:xfrm>
          <a:prstGeom prst="rightArrow">
            <a:avLst>
              <a:gd name="adj1" fmla="val 21428"/>
              <a:gd name="adj2" fmla="val 5000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1A91E85-0EED-4105-8A74-53033FE8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8" y="3924527"/>
            <a:ext cx="1428823" cy="1428823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414198C-4856-48E7-8DA8-36B269E81CCB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A188EE28-62CD-4BED-982A-43A622CB8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46226B-4674-47DF-B8C4-C37A60D72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33" y="3959070"/>
            <a:ext cx="1166874" cy="14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6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및 개선 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8" y="923956"/>
            <a:ext cx="163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1AC038C-23FD-4DA1-89C3-43CD06E4C1BE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F9335DB-5557-4203-8945-0976AA5F6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AA91AB-7E4A-4F9D-827A-0649AC453F01}"/>
              </a:ext>
            </a:extLst>
          </p:cNvPr>
          <p:cNvSpPr txBox="1"/>
          <p:nvPr/>
        </p:nvSpPr>
        <p:spPr>
          <a:xfrm>
            <a:off x="342898" y="1505071"/>
            <a:ext cx="8874673" cy="513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사용중인 서비스의 부족한 점을 분석하고 구현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과정에 있어 다양한 기술 스택의 사용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소스 기여를 통해 프로젝트를 구현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기업과의 소통을 통해 문제점에 대한 해결책을 찾아냄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과정에 있어 발생했던 문제점들에 대해 협의를 통한 해결책을 모색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목표로 했던 바를 모두 달성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336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8F40FF-8A57-4529-AEE2-D0ED723C9AE4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1F3F494-AED7-4FA8-848B-DC6195980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8C706AE-B6CF-458E-A660-C50041C859B6}"/>
              </a:ext>
            </a:extLst>
          </p:cNvPr>
          <p:cNvGrpSpPr/>
          <p:nvPr/>
        </p:nvGrpSpPr>
        <p:grpSpPr>
          <a:xfrm>
            <a:off x="342899" y="861828"/>
            <a:ext cx="11155363" cy="1415079"/>
            <a:chOff x="342899" y="927625"/>
            <a:chExt cx="11155363" cy="14150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81A1E89-3D62-4BEA-B70A-1C79978F1B16}"/>
                </a:ext>
              </a:extLst>
            </p:cNvPr>
            <p:cNvSpPr/>
            <p:nvPr/>
          </p:nvSpPr>
          <p:spPr>
            <a:xfrm>
              <a:off x="1058528" y="927625"/>
              <a:ext cx="10439734" cy="141507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AFCDBF9-E83E-453A-85B1-FE6D6E0C8D2C}"/>
                </a:ext>
              </a:extLst>
            </p:cNvPr>
            <p:cNvSpPr/>
            <p:nvPr/>
          </p:nvSpPr>
          <p:spPr>
            <a:xfrm>
              <a:off x="342899" y="927625"/>
              <a:ext cx="1415079" cy="141507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BDA6B-E5EA-42BA-9886-A1B2FA6E2F48}"/>
              </a:ext>
            </a:extLst>
          </p:cNvPr>
          <p:cNvGrpSpPr/>
          <p:nvPr/>
        </p:nvGrpSpPr>
        <p:grpSpPr>
          <a:xfrm>
            <a:off x="342899" y="2357591"/>
            <a:ext cx="11155363" cy="1415079"/>
            <a:chOff x="342899" y="2435860"/>
            <a:chExt cx="11155363" cy="141507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8366D9-F05D-4ABA-B72B-042C5E056D00}"/>
                </a:ext>
              </a:extLst>
            </p:cNvPr>
            <p:cNvSpPr/>
            <p:nvPr/>
          </p:nvSpPr>
          <p:spPr>
            <a:xfrm>
              <a:off x="1058528" y="2435860"/>
              <a:ext cx="10439734" cy="141507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14DE6CB-A2E8-416B-8121-9D7CA9F560EC}"/>
                </a:ext>
              </a:extLst>
            </p:cNvPr>
            <p:cNvSpPr/>
            <p:nvPr/>
          </p:nvSpPr>
          <p:spPr>
            <a:xfrm>
              <a:off x="342899" y="2435860"/>
              <a:ext cx="1415079" cy="141507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C6B672-3EB7-41FF-9882-256EB5C40CA8}"/>
              </a:ext>
            </a:extLst>
          </p:cNvPr>
          <p:cNvGrpSpPr/>
          <p:nvPr/>
        </p:nvGrpSpPr>
        <p:grpSpPr>
          <a:xfrm>
            <a:off x="342899" y="3854522"/>
            <a:ext cx="11155363" cy="1415079"/>
            <a:chOff x="342899" y="3944087"/>
            <a:chExt cx="11155363" cy="141507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FD2BDD9-5BB1-4216-BD94-506E273CA261}"/>
                </a:ext>
              </a:extLst>
            </p:cNvPr>
            <p:cNvSpPr/>
            <p:nvPr/>
          </p:nvSpPr>
          <p:spPr>
            <a:xfrm>
              <a:off x="1058528" y="3944087"/>
              <a:ext cx="10439734" cy="141507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9B4BC32-C996-4872-9431-DB8CB09A4077}"/>
                </a:ext>
              </a:extLst>
            </p:cNvPr>
            <p:cNvSpPr/>
            <p:nvPr/>
          </p:nvSpPr>
          <p:spPr>
            <a:xfrm>
              <a:off x="342899" y="3944087"/>
              <a:ext cx="1415079" cy="141507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4E1A28F-3C6B-4361-B752-4B03D5111939}"/>
              </a:ext>
            </a:extLst>
          </p:cNvPr>
          <p:cNvGrpSpPr/>
          <p:nvPr/>
        </p:nvGrpSpPr>
        <p:grpSpPr>
          <a:xfrm>
            <a:off x="342899" y="5351445"/>
            <a:ext cx="11155363" cy="1415079"/>
            <a:chOff x="342899" y="5407514"/>
            <a:chExt cx="11155363" cy="141507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610704-B09C-400B-B241-958656A2C4AC}"/>
                </a:ext>
              </a:extLst>
            </p:cNvPr>
            <p:cNvSpPr/>
            <p:nvPr/>
          </p:nvSpPr>
          <p:spPr>
            <a:xfrm>
              <a:off x="1058528" y="5407514"/>
              <a:ext cx="10439734" cy="141507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E0C962D-AAFA-4F60-BD7E-8697324CDE89}"/>
                </a:ext>
              </a:extLst>
            </p:cNvPr>
            <p:cNvSpPr/>
            <p:nvPr/>
          </p:nvSpPr>
          <p:spPr>
            <a:xfrm>
              <a:off x="342899" y="5407514"/>
              <a:ext cx="1415079" cy="141507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900257-28E4-4A70-8253-7B2CFBA4BC6E}"/>
              </a:ext>
            </a:extLst>
          </p:cNvPr>
          <p:cNvSpPr txBox="1"/>
          <p:nvPr/>
        </p:nvSpPr>
        <p:spPr>
          <a:xfrm>
            <a:off x="557958" y="2853753"/>
            <a:ext cx="1040526" cy="40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 영 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BC3C26-B44D-4D27-BFF2-082C8A1E9093}"/>
              </a:ext>
            </a:extLst>
          </p:cNvPr>
          <p:cNvSpPr txBox="1"/>
          <p:nvPr/>
        </p:nvSpPr>
        <p:spPr>
          <a:xfrm>
            <a:off x="560018" y="1363057"/>
            <a:ext cx="100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 학 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AC826-C6F0-468F-90CB-65E980A6CCD5}"/>
              </a:ext>
            </a:extLst>
          </p:cNvPr>
          <p:cNvSpPr txBox="1"/>
          <p:nvPr/>
        </p:nvSpPr>
        <p:spPr>
          <a:xfrm>
            <a:off x="555240" y="4362096"/>
            <a:ext cx="104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 진 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C9A20-CB74-4D79-90D3-FF0C80702825}"/>
              </a:ext>
            </a:extLst>
          </p:cNvPr>
          <p:cNvSpPr txBox="1"/>
          <p:nvPr/>
        </p:nvSpPr>
        <p:spPr>
          <a:xfrm>
            <a:off x="544140" y="5858924"/>
            <a:ext cx="1002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 준 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66137-A363-47C3-A7CE-88A50022339D}"/>
              </a:ext>
            </a:extLst>
          </p:cNvPr>
          <p:cNvSpPr txBox="1"/>
          <p:nvPr/>
        </p:nvSpPr>
        <p:spPr>
          <a:xfrm>
            <a:off x="1870840" y="1118760"/>
            <a:ext cx="915752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팀장으로서 전체 단계의 조율 및 팀원들 역할 분담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 기능 구현 담당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E8C62-93EB-4069-BA01-3F024A804C87}"/>
              </a:ext>
            </a:extLst>
          </p:cNvPr>
          <p:cNvSpPr txBox="1"/>
          <p:nvPr/>
        </p:nvSpPr>
        <p:spPr>
          <a:xfrm>
            <a:off x="1870840" y="2620773"/>
            <a:ext cx="915752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적절한 자료 탐색을 바탕으로 프로젝트의 청사진 마련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전체적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 기능 구현 담당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6D7B68-705F-4C7C-80B2-594579715B68}"/>
              </a:ext>
            </a:extLst>
          </p:cNvPr>
          <p:cNvSpPr txBox="1"/>
          <p:nvPr/>
        </p:nvSpPr>
        <p:spPr>
          <a:xfrm>
            <a:off x="1870840" y="4117704"/>
            <a:ext cx="915752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(AR)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있어 다양한 방법을 모색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시도함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 및 보고서 등의 제작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9327C8-7DC2-48C1-A124-E17DAA6B9C06}"/>
              </a:ext>
            </a:extLst>
          </p:cNvPr>
          <p:cNvSpPr txBox="1"/>
          <p:nvPr/>
        </p:nvSpPr>
        <p:spPr>
          <a:xfrm>
            <a:off x="1870840" y="5614627"/>
            <a:ext cx="915752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구현에 있어 발생한 문제점들을 끝까지 탐구해 해결함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시간표 추가 기능 구현 담당</a:t>
            </a:r>
          </a:p>
        </p:txBody>
      </p:sp>
    </p:spTree>
    <p:extLst>
      <p:ext uri="{BB962C8B-B14F-4D97-AF65-F5344CB8AC3E}">
        <p14:creationId xmlns:p14="http://schemas.microsoft.com/office/powerpoint/2010/main" val="272384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문헌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93D3E2-E724-4D30-A2CC-B824AD6C0684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A39B12F-5EAD-42A9-97AF-F1D0DC3B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C948BD-4AF2-4F95-B947-04512A1F9336}"/>
              </a:ext>
            </a:extLst>
          </p:cNvPr>
          <p:cNvSpPr txBox="1"/>
          <p:nvPr/>
        </p:nvSpPr>
        <p:spPr>
          <a:xfrm>
            <a:off x="342897" y="923956"/>
            <a:ext cx="9032331" cy="513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Mapbox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Tutorial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https://docs.mapbox.com/help/tutorials/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Mapbox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Documentation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https://docs.mapbox.com/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 가이드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https://developer.android.com/guide?hl=ko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Mapbox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주고받은 메일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38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6F6AC0-3CFD-436D-976C-97D5304422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31009-6153-410E-B32C-B360A046D1B4}"/>
              </a:ext>
            </a:extLst>
          </p:cNvPr>
          <p:cNvSpPr txBox="1"/>
          <p:nvPr/>
        </p:nvSpPr>
        <p:spPr>
          <a:xfrm>
            <a:off x="5219997" y="3044279"/>
            <a:ext cx="17520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  <a:endParaRPr lang="ko-KR" altLang="en-US" sz="4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56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 및 기획 의도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695F5-C31D-424B-AF98-06F27969B10B}"/>
              </a:ext>
            </a:extLst>
          </p:cNvPr>
          <p:cNvSpPr txBox="1"/>
          <p:nvPr/>
        </p:nvSpPr>
        <p:spPr>
          <a:xfrm>
            <a:off x="2645071" y="5791882"/>
            <a:ext cx="6901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에브리타임이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제공하는 </a:t>
            </a:r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 기능</a:t>
            </a:r>
            <a:r>
              <a:rPr lang="en-US" altLang="ko-KR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당일 오전에  보내는 일괄적인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알림으로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</a:t>
            </a:r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알림을 제공하지 않는다</a:t>
            </a:r>
            <a:r>
              <a:rPr lang="en-US" altLang="ko-KR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56D48A-A295-44D6-812B-F817BE72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10" y="1346480"/>
            <a:ext cx="5693976" cy="41650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A8B53E-D157-4D53-AF5F-B397E2E17EED}"/>
              </a:ext>
            </a:extLst>
          </p:cNvPr>
          <p:cNvSpPr txBox="1"/>
          <p:nvPr/>
        </p:nvSpPr>
        <p:spPr>
          <a:xfrm>
            <a:off x="342898" y="923955"/>
            <a:ext cx="186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 분석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DE93EF-128C-4AFD-A830-E0F63A17D289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EA66285-305C-4B7B-8228-ED9A51095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1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 및 기획 의도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171AD3-E566-490B-98A3-2305FC8E87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75" y="1718114"/>
            <a:ext cx="3218156" cy="3940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001E0-5B06-494D-8CC4-83A9AA50D5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4" y="2316372"/>
            <a:ext cx="6184930" cy="30060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E62CCE-376D-4E31-B8A2-9EE907FAB584}"/>
              </a:ext>
            </a:extLst>
          </p:cNvPr>
          <p:cNvSpPr txBox="1"/>
          <p:nvPr/>
        </p:nvSpPr>
        <p:spPr>
          <a:xfrm>
            <a:off x="342898" y="923956"/>
            <a:ext cx="234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 분석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캠퍼스 맵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D1AEF8-B712-421B-A4EE-7F93051F4A26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3C2EDAF-7111-471E-B835-1C3879AC9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7AB3AA-398A-4AAA-B26F-E40508819BFE}"/>
              </a:ext>
            </a:extLst>
          </p:cNvPr>
          <p:cNvSpPr txBox="1"/>
          <p:nvPr/>
        </p:nvSpPr>
        <p:spPr>
          <a:xfrm>
            <a:off x="1805789" y="5757820"/>
            <a:ext cx="298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 내 캠퍼스 맵 기능의 부재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8D2D0-EE9F-4051-8A19-1C89F3992510}"/>
              </a:ext>
            </a:extLst>
          </p:cNvPr>
          <p:cNvSpPr txBox="1"/>
          <p:nvPr/>
        </p:nvSpPr>
        <p:spPr>
          <a:xfrm>
            <a:off x="6137559" y="5757820"/>
            <a:ext cx="43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매번 공식 홈페이지를 들어가야 하는 번거로움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26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 및 기획 의도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2AED8-A3AA-4188-8924-D60ED030C2D9}"/>
              </a:ext>
            </a:extLst>
          </p:cNvPr>
          <p:cNvSpPr txBox="1"/>
          <p:nvPr/>
        </p:nvSpPr>
        <p:spPr>
          <a:xfrm>
            <a:off x="342898" y="923956"/>
            <a:ext cx="221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조사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AR</a:t>
            </a:r>
            <a:endParaRPr lang="ko-KR" altLang="en-US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00E17-3836-45E6-A0C1-2C1C113DB867}"/>
              </a:ext>
            </a:extLst>
          </p:cNvPr>
          <p:cNvSpPr txBox="1"/>
          <p:nvPr/>
        </p:nvSpPr>
        <p:spPr>
          <a:xfrm>
            <a:off x="657223" y="5121342"/>
            <a:ext cx="9353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800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A3833D7-467F-47E5-87AA-2051A2A2DFFB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EEF9A8E-3729-4DCB-8C2D-5552E8836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DC1D13-1D7F-4848-B2FE-16073988C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0" y="1948442"/>
            <a:ext cx="5322176" cy="4124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00D8F9-11B9-46E2-9A80-39611221D6E2}"/>
              </a:ext>
            </a:extLst>
          </p:cNvPr>
          <p:cNvSpPr txBox="1"/>
          <p:nvPr/>
        </p:nvSpPr>
        <p:spPr>
          <a:xfrm>
            <a:off x="1241349" y="6115050"/>
            <a:ext cx="361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자료조사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영국 시장조사기관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OVUM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3A7AD6-D27D-415E-88CC-73BEB1663206}"/>
              </a:ext>
            </a:extLst>
          </p:cNvPr>
          <p:cNvSpPr txBox="1"/>
          <p:nvPr/>
        </p:nvSpPr>
        <p:spPr>
          <a:xfrm>
            <a:off x="7774007" y="6081787"/>
            <a:ext cx="301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LiDAR(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삼성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3DDCA9-D177-4F5B-ACAC-FBD337D49036}"/>
              </a:ext>
            </a:extLst>
          </p:cNvPr>
          <p:cNvGrpSpPr/>
          <p:nvPr/>
        </p:nvGrpSpPr>
        <p:grpSpPr>
          <a:xfrm>
            <a:off x="6114603" y="2344417"/>
            <a:ext cx="5791488" cy="3075005"/>
            <a:chOff x="6114603" y="2344417"/>
            <a:chExt cx="5791488" cy="30750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8AFF399-0F25-4AA8-8CB2-FBB059AB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603" y="2781898"/>
              <a:ext cx="3289020" cy="220004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37470FE-AC62-4915-9156-B0F91469A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1133" y="2344417"/>
              <a:ext cx="2624958" cy="3075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5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8" y="190500"/>
            <a:ext cx="3981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설명 및 기획 의도</a:t>
            </a:r>
          </a:p>
          <a:p>
            <a:endParaRPr lang="ko-KR" altLang="en-US" sz="24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9" y="923956"/>
            <a:ext cx="115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의도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7B0517-116D-44C3-996F-F144FC5AED65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1A7EC00-8633-4605-91EC-6D9E6ABDE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03C5B5-D04F-4D1D-A937-8DFA0B6A85B3}"/>
              </a:ext>
            </a:extLst>
          </p:cNvPr>
          <p:cNvSpPr/>
          <p:nvPr/>
        </p:nvSpPr>
        <p:spPr>
          <a:xfrm>
            <a:off x="1486074" y="1925120"/>
            <a:ext cx="3702465" cy="4008924"/>
          </a:xfrm>
          <a:prstGeom prst="rect">
            <a:avLst/>
          </a:prstGeom>
          <a:solidFill>
            <a:schemeClr val="accent1">
              <a:lumMod val="40000"/>
              <a:lumOff val="60000"/>
              <a:alpha val="2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88EF42-4CF4-4797-9C45-059E1A7FA980}"/>
              </a:ext>
            </a:extLst>
          </p:cNvPr>
          <p:cNvSpPr/>
          <p:nvPr/>
        </p:nvSpPr>
        <p:spPr>
          <a:xfrm>
            <a:off x="1349224" y="1803491"/>
            <a:ext cx="3702465" cy="4008924"/>
          </a:xfrm>
          <a:prstGeom prst="rect">
            <a:avLst/>
          </a:prstGeom>
          <a:solidFill>
            <a:srgbClr val="0070C0">
              <a:alpha val="70000"/>
            </a:srgbClr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B3DA0-E82E-4CC6-8960-B507DDD58E92}"/>
              </a:ext>
            </a:extLst>
          </p:cNvPr>
          <p:cNvSpPr txBox="1"/>
          <p:nvPr/>
        </p:nvSpPr>
        <p:spPr>
          <a:xfrm>
            <a:off x="1503708" y="3180139"/>
            <a:ext cx="3401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강의 시작 전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시간에</a:t>
            </a:r>
            <a:endParaRPr lang="en-US" altLang="ko-KR" sz="20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0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알람을 설정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수 있다면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A3AB6E-D98A-4C44-8E1E-233DE6E7EFD3}"/>
              </a:ext>
            </a:extLst>
          </p:cNvPr>
          <p:cNvSpPr/>
          <p:nvPr/>
        </p:nvSpPr>
        <p:spPr>
          <a:xfrm>
            <a:off x="7140313" y="1953068"/>
            <a:ext cx="3702465" cy="4008924"/>
          </a:xfrm>
          <a:prstGeom prst="rect">
            <a:avLst/>
          </a:prstGeom>
          <a:solidFill>
            <a:schemeClr val="accent1">
              <a:lumMod val="40000"/>
              <a:lumOff val="60000"/>
              <a:alpha val="22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D48412-3416-43C5-A8A7-85621C98A969}"/>
              </a:ext>
            </a:extLst>
          </p:cNvPr>
          <p:cNvSpPr/>
          <p:nvPr/>
        </p:nvSpPr>
        <p:spPr>
          <a:xfrm>
            <a:off x="7003463" y="1831439"/>
            <a:ext cx="3702465" cy="4008924"/>
          </a:xfrm>
          <a:prstGeom prst="rect">
            <a:avLst/>
          </a:prstGeom>
          <a:solidFill>
            <a:srgbClr val="0070C0">
              <a:alpha val="70000"/>
            </a:srgbClr>
          </a:solidFill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78404-C653-40A3-9E02-918A11FB4224}"/>
              </a:ext>
            </a:extLst>
          </p:cNvPr>
          <p:cNvSpPr txBox="1"/>
          <p:nvPr/>
        </p:nvSpPr>
        <p:spPr>
          <a:xfrm>
            <a:off x="7153805" y="3180139"/>
            <a:ext cx="3401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내 </a:t>
            </a:r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건물까지의</a:t>
            </a:r>
            <a:endParaRPr lang="en-US" altLang="ko-KR" sz="20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0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경로를 확인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수 있다면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13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6F6AC0-3CFD-436D-976C-97D5304422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31009-6153-410E-B32C-B360A046D1B4}"/>
              </a:ext>
            </a:extLst>
          </p:cNvPr>
          <p:cNvSpPr txBox="1"/>
          <p:nvPr/>
        </p:nvSpPr>
        <p:spPr>
          <a:xfrm>
            <a:off x="4954190" y="3044279"/>
            <a:ext cx="2455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57295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93E1DD-FC39-4110-B76D-DD364A4A5DB9}"/>
              </a:ext>
            </a:extLst>
          </p:cNvPr>
          <p:cNvSpPr txBox="1"/>
          <p:nvPr/>
        </p:nvSpPr>
        <p:spPr>
          <a:xfrm>
            <a:off x="342899" y="190500"/>
            <a:ext cx="3724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25FB0-5AA7-4F59-A629-A60712BF3C81}"/>
              </a:ext>
            </a:extLst>
          </p:cNvPr>
          <p:cNvSpPr/>
          <p:nvPr/>
        </p:nvSpPr>
        <p:spPr>
          <a:xfrm>
            <a:off x="11413165" y="6519446"/>
            <a:ext cx="7788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3KM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A63D9-991A-4412-A8FE-F7B049D3B06E}"/>
              </a:ext>
            </a:extLst>
          </p:cNvPr>
          <p:cNvSpPr txBox="1"/>
          <p:nvPr/>
        </p:nvSpPr>
        <p:spPr>
          <a:xfrm>
            <a:off x="342899" y="923956"/>
            <a:ext cx="1506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</a:t>
            </a:r>
            <a:r>
              <a:rPr lang="ko-KR" altLang="en-US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6F7CD1-9E61-468B-BFA1-C59AF5010E02}"/>
              </a:ext>
            </a:extLst>
          </p:cNvPr>
          <p:cNvCxnSpPr>
            <a:cxnSpLocks/>
          </p:cNvCxnSpPr>
          <p:nvPr/>
        </p:nvCxnSpPr>
        <p:spPr>
          <a:xfrm>
            <a:off x="342900" y="742950"/>
            <a:ext cx="114681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AECDDE9-C940-4767-AE54-79EB5D118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62" y="222834"/>
            <a:ext cx="625475" cy="335442"/>
          </a:xfrm>
          <a:prstGeom prst="rect">
            <a:avLst/>
          </a:prstGeom>
        </p:spPr>
      </p:pic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6D92E16A-8261-4DC2-AE20-22866B5CB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96760"/>
              </p:ext>
            </p:extLst>
          </p:nvPr>
        </p:nvGraphicFramePr>
        <p:xfrm>
          <a:off x="640596" y="1617115"/>
          <a:ext cx="11161986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834">
                  <a:extLst>
                    <a:ext uri="{9D8B030D-6E8A-4147-A177-3AD203B41FA5}">
                      <a16:colId xmlns:a16="http://schemas.microsoft.com/office/drawing/2014/main" val="2023112086"/>
                    </a:ext>
                  </a:extLst>
                </a:gridCol>
                <a:gridCol w="1576552">
                  <a:extLst>
                    <a:ext uri="{9D8B030D-6E8A-4147-A177-3AD203B41FA5}">
                      <a16:colId xmlns:a16="http://schemas.microsoft.com/office/drawing/2014/main" val="252405576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880552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681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안드로이드 스튜디오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4.1.0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어플리케이션의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및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8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파이어베이스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종합시간표 저장을 위한 클라우드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27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SQLite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2.1.0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강의 알람 설정을 위한 안드로이드 내장 데이터베이스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17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JOSM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17013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OpenStreetMap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수정에 필요한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2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QGIS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3.10.6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GeoReferencing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진행에 필요한 프로그램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mapbox</a:t>
                      </a:r>
                      <a:r>
                        <a:rPr lang="en-US" altLang="ko-KR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Maps SDK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9.3.0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mapbox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제공하는 지도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SDK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mapbox</a:t>
                      </a:r>
                      <a:r>
                        <a:rPr lang="en-US" altLang="ko-KR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Navigation SDK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1.1.0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mapbox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제공하는 네비게이션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SDK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6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mapbox</a:t>
                      </a:r>
                      <a:r>
                        <a:rPr lang="en-US" altLang="ko-KR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Unity SDK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2.1.1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mapbox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제공하는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Unity SDK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Unity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2019.3.14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 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설계를 위한 제작 도구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1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Direction API</a:t>
                      </a:r>
                      <a:endParaRPr lang="ko-KR" altLang="en-US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길 찾기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70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729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1396</Words>
  <Application>Microsoft Office PowerPoint</Application>
  <PresentationFormat>와이드스크린</PresentationFormat>
  <Paragraphs>311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나눔바른고딕</vt:lpstr>
      <vt:lpstr>Arial</vt:lpstr>
      <vt:lpstr>Office 테마</vt:lpstr>
      <vt:lpstr>알단지 부제 : 단국대 학생들을 위한 통합 어플리케이션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단국대 학생들을 위한 통합 어플리케이션</dc:title>
  <dc:creator>김 학재</dc:creator>
  <cp:lastModifiedBy>김 학재</cp:lastModifiedBy>
  <cp:revision>274</cp:revision>
  <dcterms:created xsi:type="dcterms:W3CDTF">2020-11-17T05:54:01Z</dcterms:created>
  <dcterms:modified xsi:type="dcterms:W3CDTF">2020-12-03T07:43:32Z</dcterms:modified>
</cp:coreProperties>
</file>